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notesMasterIdLst>
    <p:notesMasterId r:id="rId27"/>
  </p:notesMasterIdLst>
  <p:handoutMasterIdLst>
    <p:handoutMasterId r:id="rId28"/>
  </p:handoutMasterIdLst>
  <p:sldIdLst>
    <p:sldId id="864" r:id="rId5"/>
    <p:sldId id="874" r:id="rId6"/>
    <p:sldId id="884" r:id="rId7"/>
    <p:sldId id="886" r:id="rId8"/>
    <p:sldId id="903" r:id="rId9"/>
    <p:sldId id="888" r:id="rId10"/>
    <p:sldId id="2076137602" r:id="rId11"/>
    <p:sldId id="2076137600" r:id="rId12"/>
    <p:sldId id="959" r:id="rId13"/>
    <p:sldId id="2076137601" r:id="rId14"/>
    <p:sldId id="2076137598" r:id="rId15"/>
    <p:sldId id="894" r:id="rId16"/>
    <p:sldId id="1053" r:id="rId17"/>
    <p:sldId id="890" r:id="rId18"/>
    <p:sldId id="887" r:id="rId19"/>
    <p:sldId id="889" r:id="rId20"/>
    <p:sldId id="901" r:id="rId21"/>
    <p:sldId id="902" r:id="rId22"/>
    <p:sldId id="958" r:id="rId23"/>
    <p:sldId id="891" r:id="rId24"/>
    <p:sldId id="899" r:id="rId25"/>
    <p:sldId id="870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AEFD"/>
    <a:srgbClr val="000000"/>
    <a:srgbClr val="FF3399"/>
    <a:srgbClr val="EEC84C"/>
    <a:srgbClr val="FF9900"/>
    <a:srgbClr val="E88F0C"/>
    <a:srgbClr val="042C5C"/>
    <a:srgbClr val="05265B"/>
    <a:srgbClr val="334D5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01E92E-3421-5C4E-933E-D4A46CB7F806}" v="52" dt="2021-06-22T12:57:27.592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6" autoAdjust="0"/>
    <p:restoredTop sz="93146"/>
  </p:normalViewPr>
  <p:slideViewPr>
    <p:cSldViewPr snapToGrid="0">
      <p:cViewPr varScale="1">
        <p:scale>
          <a:sx n="79" d="100"/>
          <a:sy n="79" d="100"/>
        </p:scale>
        <p:origin x="1146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646"/>
    </p:cViewPr>
  </p:sorterViewPr>
  <p:notesViewPr>
    <p:cSldViewPr snapToGrid="0">
      <p:cViewPr>
        <p:scale>
          <a:sx n="1" d="2"/>
          <a:sy n="1" d="2"/>
        </p:scale>
        <p:origin x="3403" y="3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Sheet1!$A$2:$A$17</c:f>
              <c:numCache>
                <c:formatCode>General</c:formatCod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2006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5.4799999999999995</c:v>
                </c:pt>
                <c:pt idx="1">
                  <c:v>6.08</c:v>
                </c:pt>
                <c:pt idx="2">
                  <c:v>6.9599999999999991</c:v>
                </c:pt>
                <c:pt idx="3">
                  <c:v>7.24</c:v>
                </c:pt>
                <c:pt idx="4">
                  <c:v>8</c:v>
                </c:pt>
                <c:pt idx="5">
                  <c:v>7.92</c:v>
                </c:pt>
                <c:pt idx="6">
                  <c:v>6.76</c:v>
                </c:pt>
                <c:pt idx="7">
                  <c:v>5.68</c:v>
                </c:pt>
                <c:pt idx="8">
                  <c:v>5.32</c:v>
                </c:pt>
                <c:pt idx="9">
                  <c:v>2.8</c:v>
                </c:pt>
                <c:pt idx="10">
                  <c:v>2.12</c:v>
                </c:pt>
                <c:pt idx="11">
                  <c:v>1.56</c:v>
                </c:pt>
                <c:pt idx="12">
                  <c:v>1.3199999999999998</c:v>
                </c:pt>
                <c:pt idx="13">
                  <c:v>1.1199999999999999</c:v>
                </c:pt>
                <c:pt idx="14">
                  <c:v>0.8</c:v>
                </c:pt>
                <c:pt idx="1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68-42B9-B97E-051454919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09944208"/>
        <c:axId val="409944600"/>
      </c:barChart>
      <c:catAx>
        <c:axId val="409944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944600"/>
        <c:crosses val="autoZero"/>
        <c:auto val="1"/>
        <c:lblAlgn val="ctr"/>
        <c:lblOffset val="100"/>
        <c:noMultiLvlLbl val="0"/>
      </c:catAx>
      <c:valAx>
        <c:axId val="409944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944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277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277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4B329FC-2B88-4FB4-AD1C-E601DC369F2D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60606"/>
            <a:ext cx="3037840" cy="46276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60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1169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169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533B3D0-8CEF-46B1-B624-F6B4EF398FEF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1103"/>
            <a:ext cx="5608320" cy="415051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60606"/>
            <a:ext cx="3037840" cy="46116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60606"/>
            <a:ext cx="3037840" cy="46116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94BADE0-BC5F-456F-A7A9-A0DBF6C0E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5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800" dirty="0"/>
              <a:t>Pre SDH</a:t>
            </a:r>
          </a:p>
          <a:p>
            <a:pPr lvl="1"/>
            <a:r>
              <a:rPr lang="en-GB" sz="1600" dirty="0"/>
              <a:t>Little service visibility, no integrated resilience in transport, non-standard multiplexing, non-standard interfaces, no standard way to multiplex to higher speeds.  No interworking between different vendors systems</a:t>
            </a:r>
          </a:p>
          <a:p>
            <a:pPr lvl="1"/>
            <a:endParaRPr lang="en-GB" sz="1400" dirty="0"/>
          </a:p>
          <a:p>
            <a:r>
              <a:rPr lang="en-GB" sz="1800" dirty="0"/>
              <a:t>Post SDH (1990)</a:t>
            </a:r>
          </a:p>
          <a:p>
            <a:pPr lvl="1"/>
            <a:r>
              <a:rPr lang="en-GB" sz="1600" dirty="0"/>
              <a:t>Overheads added for service monitoring, service protection (hop by hop and end to end), resilient network management paths comprehensive timing distribution</a:t>
            </a:r>
          </a:p>
          <a:p>
            <a:pPr lvl="1"/>
            <a:endParaRPr lang="en-GB" sz="1400" dirty="0"/>
          </a:p>
          <a:p>
            <a:r>
              <a:rPr lang="en-GB" sz="1800" dirty="0"/>
              <a:t>Next gen SDH</a:t>
            </a:r>
          </a:p>
          <a:p>
            <a:pPr lvl="1"/>
            <a:r>
              <a:rPr lang="en-GB" sz="1600" dirty="0"/>
              <a:t>GFP, VCAT, LCAS: mapping of data into variable sized containers adjustable in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4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1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DE" dirty="0"/>
              <a:t>Jitter from SRv6 network.</a:t>
            </a:r>
          </a:p>
          <a:p>
            <a:r>
              <a:rPr lang="en-GB" dirty="0"/>
              <a:t>S</a:t>
            </a:r>
            <a:r>
              <a:rPr lang="en-DE" dirty="0"/>
              <a:t>aving on foot print with smart SFP.</a:t>
            </a:r>
          </a:p>
          <a:p>
            <a:r>
              <a:rPr lang="en-GB" dirty="0"/>
              <a:t>M</a:t>
            </a:r>
            <a:r>
              <a:rPr lang="en-DE" dirty="0"/>
              <a:t>ore 3 E1s – CES Card is more cost effective.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94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04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BADE0-BC5F-456F-A7A9-A0DBF6C0E4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5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Ribbon">
            <a:extLst>
              <a:ext uri="{FF2B5EF4-FFF2-40B4-BE49-F238E27FC236}">
                <a16:creationId xmlns:a16="http://schemas.microsoft.com/office/drawing/2014/main" id="{D6437E3A-F6CA-4898-A93B-D3AEBD63BA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12" y="1714822"/>
            <a:ext cx="4171976" cy="171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0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414234-8ABB-4FB0-8842-70AC11E84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41E4532-416F-4A02-A175-90FD54F237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1817"/>
            <a:ext cx="8229600" cy="3578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>
                <a:solidFill>
                  <a:schemeClr val="tx1"/>
                </a:solidFill>
                <a:latin typeface="+mn-lt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 dirty="0"/>
              <a:t>First level text: 16 pt. Arial. </a:t>
            </a:r>
          </a:p>
          <a:p>
            <a:pPr lvl="1"/>
            <a:r>
              <a:rPr lang="en-US" dirty="0"/>
              <a:t>Second level text: 12 pt.</a:t>
            </a:r>
          </a:p>
          <a:p>
            <a:pPr lvl="2"/>
            <a:r>
              <a:rPr lang="en-US" dirty="0"/>
              <a:t>Third level text: 10.5 pt.</a:t>
            </a:r>
          </a:p>
          <a:p>
            <a:pPr lvl="3"/>
            <a:r>
              <a:rPr lang="en-US" dirty="0"/>
              <a:t>Fourth level text: 9 pt.</a:t>
            </a:r>
          </a:p>
          <a:p>
            <a:pPr lvl="4"/>
            <a:r>
              <a:rPr lang="en-US" dirty="0"/>
              <a:t>Fifth level text: 9</a:t>
            </a:r>
          </a:p>
        </p:txBody>
      </p:sp>
    </p:spTree>
    <p:extLst>
      <p:ext uri="{BB962C8B-B14F-4D97-AF65-F5344CB8AC3E}">
        <p14:creationId xmlns:p14="http://schemas.microsoft.com/office/powerpoint/2010/main" val="305716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669D0D1-05CC-4AAF-B1FF-FE7BC022C3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15CB9A4-3FB4-40F3-841A-75F5E20C43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5488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89EE54-8AEC-4C8F-A9A4-A4A336E467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1817"/>
            <a:ext cx="8229600" cy="3578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>
                <a:solidFill>
                  <a:schemeClr val="tx1"/>
                </a:solidFill>
                <a:latin typeface="+mn-lt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 dirty="0"/>
              <a:t>First level text: 16 pt. Arial. </a:t>
            </a:r>
          </a:p>
          <a:p>
            <a:pPr lvl="1"/>
            <a:r>
              <a:rPr lang="en-US" dirty="0"/>
              <a:t>Second level text: 12 pt.</a:t>
            </a:r>
          </a:p>
          <a:p>
            <a:pPr lvl="2"/>
            <a:r>
              <a:rPr lang="en-US" dirty="0"/>
              <a:t>Third level text: 10.5 pt.</a:t>
            </a:r>
          </a:p>
          <a:p>
            <a:pPr lvl="3"/>
            <a:r>
              <a:rPr lang="en-US" dirty="0"/>
              <a:t>Fourth level text: 9 pt.</a:t>
            </a:r>
          </a:p>
          <a:p>
            <a:pPr lvl="4"/>
            <a:r>
              <a:rPr lang="en-US" dirty="0"/>
              <a:t>Fifth level text: 9</a:t>
            </a:r>
          </a:p>
        </p:txBody>
      </p:sp>
    </p:spTree>
    <p:extLst>
      <p:ext uri="{BB962C8B-B14F-4D97-AF65-F5344CB8AC3E}">
        <p14:creationId xmlns:p14="http://schemas.microsoft.com/office/powerpoint/2010/main" val="3884228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150" y="779245"/>
            <a:ext cx="3591028" cy="3899399"/>
          </a:xfrm>
          <a:prstGeom prst="roundRect">
            <a:avLst>
              <a:gd name="adj" fmla="val 2588"/>
            </a:avLst>
          </a:prstGeom>
          <a:ln w="190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889" y="779245"/>
            <a:ext cx="3592800" cy="3899399"/>
          </a:xfrm>
          <a:prstGeom prst="roundRect">
            <a:avLst>
              <a:gd name="adj" fmla="val 2102"/>
            </a:avLst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5488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181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150" y="779245"/>
            <a:ext cx="3591028" cy="3899399"/>
          </a:xfrm>
          <a:prstGeom prst="roundRect">
            <a:avLst>
              <a:gd name="adj" fmla="val 2588"/>
            </a:avLst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889" y="779245"/>
            <a:ext cx="3592800" cy="3899399"/>
          </a:xfrm>
          <a:prstGeom prst="roundRect">
            <a:avLst>
              <a:gd name="adj" fmla="val 2102"/>
            </a:avLst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5488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63065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150" y="1116531"/>
            <a:ext cx="3591028" cy="3562113"/>
          </a:xfrm>
          <a:prstGeom prst="roundRect">
            <a:avLst>
              <a:gd name="adj" fmla="val 2588"/>
            </a:avLst>
          </a:prstGeom>
          <a:ln w="190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889" y="1116531"/>
            <a:ext cx="3592800" cy="3562113"/>
          </a:xfrm>
          <a:prstGeom prst="roundRect">
            <a:avLst>
              <a:gd name="adj" fmla="val 2102"/>
            </a:avLst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DFD83-4C1C-498F-810D-E846B013B2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95350" y="682625"/>
            <a:ext cx="3590925" cy="366713"/>
          </a:xfrm>
        </p:spPr>
        <p:txBody>
          <a:bodyPr/>
          <a:lstStyle>
            <a:lvl1pPr>
              <a:buNone/>
              <a:defRPr sz="1700" b="1">
                <a:latin typeface="+mj-lt"/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6E7C57-FF08-401C-A384-22D4C66A66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3764" y="682625"/>
            <a:ext cx="3590925" cy="366713"/>
          </a:xfrm>
        </p:spPr>
        <p:txBody>
          <a:bodyPr/>
          <a:lstStyle>
            <a:lvl1pPr>
              <a:buNone/>
              <a:defRPr sz="1700" b="1">
                <a:latin typeface="+mj-lt"/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92275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150" y="1116531"/>
            <a:ext cx="3591028" cy="3562113"/>
          </a:xfrm>
          <a:prstGeom prst="roundRect">
            <a:avLst>
              <a:gd name="adj" fmla="val 2588"/>
            </a:avLst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889" y="1116531"/>
            <a:ext cx="3592800" cy="3562113"/>
          </a:xfrm>
          <a:prstGeom prst="roundRect">
            <a:avLst>
              <a:gd name="adj" fmla="val 2102"/>
            </a:avLst>
          </a:prstGeom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DFD83-4C1C-498F-810D-E846B013B2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5350" y="682625"/>
            <a:ext cx="3590925" cy="366713"/>
          </a:xfrm>
        </p:spPr>
        <p:txBody>
          <a:bodyPr/>
          <a:lstStyle>
            <a:lvl1pPr>
              <a:buNone/>
              <a:defRPr sz="1700" b="1">
                <a:latin typeface="+mj-lt"/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6E7C57-FF08-401C-A384-22D4C66A66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83764" y="682625"/>
            <a:ext cx="3590925" cy="366713"/>
          </a:xfrm>
        </p:spPr>
        <p:txBody>
          <a:bodyPr/>
          <a:lstStyle>
            <a:lvl1pPr>
              <a:buNone/>
              <a:defRPr sz="1700" b="1">
                <a:latin typeface="+mj-lt"/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80362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00422"/>
            <a:ext cx="2637322" cy="3847593"/>
          </a:xfrm>
          <a:prstGeom prst="roundRect">
            <a:avLst>
              <a:gd name="adj" fmla="val 2588"/>
            </a:avLst>
          </a:prstGeom>
          <a:ln w="190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5400000" scaled="1"/>
              <a:tileRect/>
            </a:gradFill>
          </a:ln>
        </p:spPr>
        <p:txBody>
          <a:bodyPr vert="horz" lIns="91440" tIns="45720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50823" y="700422"/>
            <a:ext cx="2638800" cy="3847593"/>
          </a:xfrm>
          <a:prstGeom prst="roundRect">
            <a:avLst>
              <a:gd name="adj" fmla="val 2102"/>
            </a:avLst>
          </a:prstGeom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</a:ln>
        </p:spPr>
        <p:txBody>
          <a:bodyPr vert="horz" lIns="91440" tIns="45720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DFD83-4C1C-498F-810D-E846B013B2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01" y="700422"/>
            <a:ext cx="2638800" cy="366713"/>
          </a:xfrm>
          <a:prstGeom prst="round2Same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 sz="1700" b="1">
                <a:solidFill>
                  <a:schemeClr val="bg1"/>
                </a:solidFill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6E7C57-FF08-401C-A384-22D4C66A66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2600" y="700422"/>
            <a:ext cx="2638800" cy="366713"/>
          </a:xfrm>
          <a:prstGeom prst="round2Same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 sz="1700" b="1">
                <a:solidFill>
                  <a:schemeClr val="bg1"/>
                </a:solidFill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833F43D-C91A-4D7A-B9C3-CB72E4895CA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45924" y="700422"/>
            <a:ext cx="2638800" cy="3847593"/>
          </a:xfrm>
          <a:prstGeom prst="roundRect">
            <a:avLst>
              <a:gd name="adj" fmla="val 2102"/>
            </a:avLst>
          </a:prstGeom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</a:ln>
        </p:spPr>
        <p:txBody>
          <a:bodyPr vert="horz" lIns="91440" tIns="45720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5C7786E-0D48-4155-960C-30ADF64F2A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7799" y="700422"/>
            <a:ext cx="2638800" cy="366713"/>
          </a:xfrm>
          <a:prstGeom prst="round2SameRect">
            <a:avLst/>
          </a:prstGeom>
          <a:solidFill>
            <a:schemeClr val="accent4"/>
          </a:solidFill>
        </p:spPr>
        <p:txBody>
          <a:bodyPr/>
          <a:lstStyle>
            <a:lvl1pPr>
              <a:buNone/>
              <a:defRPr sz="1700" b="1">
                <a:solidFill>
                  <a:schemeClr val="bg1"/>
                </a:solidFill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082941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00422"/>
            <a:ext cx="2637322" cy="3847593"/>
          </a:xfrm>
          <a:prstGeom prst="roundRect">
            <a:avLst>
              <a:gd name="adj" fmla="val 2588"/>
            </a:avLst>
          </a:prstGeom>
          <a:ln w="190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txBody>
          <a:bodyPr vert="horz" lIns="91440" tIns="45720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50823" y="700422"/>
            <a:ext cx="2638800" cy="3847593"/>
          </a:xfrm>
          <a:prstGeom prst="roundRect">
            <a:avLst>
              <a:gd name="adj" fmla="val 2102"/>
            </a:avLst>
          </a:prstGeom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</a:ln>
        </p:spPr>
        <p:txBody>
          <a:bodyPr vert="horz" lIns="91440" tIns="45720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CDFD83-4C1C-498F-810D-E846B013B21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401" y="700422"/>
            <a:ext cx="2638800" cy="366713"/>
          </a:xfrm>
          <a:prstGeom prst="round2SameRect">
            <a:avLst/>
          </a:prstGeom>
          <a:solidFill>
            <a:schemeClr val="accent2"/>
          </a:solidFill>
        </p:spPr>
        <p:txBody>
          <a:bodyPr/>
          <a:lstStyle>
            <a:lvl1pPr>
              <a:buNone/>
              <a:defRPr sz="1700" b="1">
                <a:solidFill>
                  <a:schemeClr val="bg1"/>
                </a:solidFill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16E7C57-FF08-401C-A384-22D4C66A66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2600" y="700422"/>
            <a:ext cx="2638800" cy="366713"/>
          </a:xfrm>
          <a:prstGeom prst="round2SameRect">
            <a:avLst/>
          </a:prstGeom>
          <a:solidFill>
            <a:schemeClr val="accent2"/>
          </a:solidFill>
        </p:spPr>
        <p:txBody>
          <a:bodyPr/>
          <a:lstStyle>
            <a:lvl1pPr>
              <a:buNone/>
              <a:defRPr sz="1700" b="1">
                <a:solidFill>
                  <a:schemeClr val="bg1"/>
                </a:solidFill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833F43D-C91A-4D7A-B9C3-CB72E4895CA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45924" y="700422"/>
            <a:ext cx="2638800" cy="3847593"/>
          </a:xfrm>
          <a:prstGeom prst="roundRect">
            <a:avLst>
              <a:gd name="adj" fmla="val 2102"/>
            </a:avLst>
          </a:prstGeom>
          <a:ln w="19050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</a:ln>
        </p:spPr>
        <p:txBody>
          <a:bodyPr vert="horz" lIns="91440" tIns="45720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5C7786E-0D48-4155-960C-30ADF64F2A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7799" y="700422"/>
            <a:ext cx="2638800" cy="366713"/>
          </a:xfrm>
          <a:prstGeom prst="round2SameRect">
            <a:avLst/>
          </a:prstGeom>
          <a:solidFill>
            <a:schemeClr val="accent2"/>
          </a:solidFill>
        </p:spPr>
        <p:txBody>
          <a:bodyPr/>
          <a:lstStyle>
            <a:lvl1pPr>
              <a:buNone/>
              <a:defRPr sz="1700" b="1">
                <a:solidFill>
                  <a:schemeClr val="bg1"/>
                </a:solidFill>
              </a:defRPr>
            </a:lvl1pPr>
            <a:lvl2pPr>
              <a:buNone/>
              <a:defRPr sz="1700"/>
            </a:lvl2pPr>
            <a:lvl3pPr>
              <a:buNone/>
              <a:defRPr sz="1700"/>
            </a:lvl3pPr>
            <a:lvl4pPr>
              <a:buNone/>
              <a:defRPr sz="1700"/>
            </a:lvl4pPr>
            <a:lvl5pPr>
              <a:buNone/>
              <a:defRPr sz="17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493210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021325" y="322263"/>
            <a:ext cx="4665475" cy="54145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21325" y="1769533"/>
            <a:ext cx="4665475" cy="2850759"/>
          </a:xfrm>
        </p:spPr>
        <p:txBody>
          <a:bodyPr vert="horz" lIns="91440" tIns="45720" rIns="91440" bIns="45720"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A4A4A"/>
              </a:buClr>
              <a:buSzTx/>
              <a:buFont typeface="Arial" panose="020B0604020202020204" pitchFamily="34" charset="0"/>
              <a:buChar char="•"/>
              <a:tabLst/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 marL="557213" marR="0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BE7E5CD-6933-4B1E-870E-B8FBF85B4B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" y="322263"/>
            <a:ext cx="3293533" cy="4262437"/>
          </a:xfrm>
          <a:prstGeom prst="roundRect">
            <a:avLst>
              <a:gd name="adj" fmla="val 2610"/>
            </a:avLst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B3F5ED1-ADFD-43AC-8997-6DE7C18B8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6563" y="948268"/>
            <a:ext cx="4665475" cy="730251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303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021325" y="322263"/>
            <a:ext cx="4665475" cy="54145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021325" y="1769533"/>
            <a:ext cx="4665475" cy="2850759"/>
          </a:xfrm>
        </p:spPr>
        <p:txBody>
          <a:bodyPr vert="horz" lIns="91440" tIns="45720" rIns="91440" bIns="45720"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A4A4A"/>
              </a:buClr>
              <a:buSzTx/>
              <a:buFont typeface="Arial" panose="020B0604020202020204" pitchFamily="34" charset="0"/>
              <a:buChar char="•"/>
              <a:tabLst/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 marL="557213" marR="0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BE7E5CD-6933-4B1E-870E-B8FBF85B4B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199" y="322263"/>
            <a:ext cx="3293533" cy="4262437"/>
          </a:xfrm>
          <a:prstGeom prst="roundRect">
            <a:avLst>
              <a:gd name="adj" fmla="val 2610"/>
            </a:avLst>
          </a:prstGeom>
          <a:ln w="19050">
            <a:noFill/>
          </a:ln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B3F5ED1-ADFD-43AC-8997-6DE7C18B8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6563" y="948268"/>
            <a:ext cx="4665475" cy="730251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5711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 Black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73C02650-FBC3-4CC9-8DB5-112FEB5660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8" y="1715297"/>
            <a:ext cx="4169664" cy="171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02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66724" y="322263"/>
            <a:ext cx="4665475" cy="541456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6724" y="1769533"/>
            <a:ext cx="4665475" cy="2850759"/>
          </a:xfrm>
        </p:spPr>
        <p:txBody>
          <a:bodyPr vert="horz" lIns="91440" tIns="45720" rIns="91440" bIns="45720" rtlCol="0">
            <a:normAutofit/>
          </a:bodyPr>
          <a:lstStyle>
            <a:lvl1pPr marL="1714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A4A4A"/>
              </a:buClr>
              <a:buSzTx/>
              <a:buFont typeface="Arial" panose="020B0604020202020204" pitchFamily="34" charset="0"/>
              <a:buChar char="•"/>
              <a:tabLst/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 marL="557213" marR="0" indent="-214313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marR="0" indent="-17145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BE7E5CD-6933-4B1E-870E-B8FBF85B4B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8505" y="322263"/>
            <a:ext cx="3293533" cy="4262437"/>
          </a:xfrm>
          <a:prstGeom prst="roundRect">
            <a:avLst>
              <a:gd name="adj" fmla="val 2610"/>
            </a:avLst>
          </a:prstGeom>
          <a:ln w="19050">
            <a:noFill/>
          </a:ln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B3F5ED1-ADFD-43AC-8997-6DE7C18B8A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2" y="948268"/>
            <a:ext cx="4665475" cy="730251"/>
          </a:xfrm>
        </p:spPr>
        <p:txBody>
          <a:bodyPr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48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1"/>
            <a:ext cx="5486400" cy="425054"/>
          </a:xfrm>
        </p:spPr>
        <p:txBody>
          <a:bodyPr anchor="b">
            <a:normAutofit/>
          </a:bodyPr>
          <a:lstStyle>
            <a:lvl1pPr algn="l"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0032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3" y="865512"/>
            <a:ext cx="8236524" cy="1831572"/>
          </a:xfrm>
          <a:prstGeom prst="roundRect">
            <a:avLst>
              <a:gd name="adj" fmla="val 7255"/>
            </a:avLst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457349" y="2875821"/>
            <a:ext cx="8236379" cy="1794443"/>
          </a:xfrm>
          <a:prstGeom prst="roundRect">
            <a:avLst>
              <a:gd name="adj" fmla="val 7060"/>
            </a:avLst>
          </a:prstGeom>
          <a:ln w="1270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5488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7" name="Ribbon">
            <a:extLst>
              <a:ext uri="{FF2B5EF4-FFF2-40B4-BE49-F238E27FC236}">
                <a16:creationId xmlns:a16="http://schemas.microsoft.com/office/drawing/2014/main" id="{E6412189-C5A0-AD41-B5EB-82AED2505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8625" y="4707533"/>
            <a:ext cx="1224283" cy="5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51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57203" y="865512"/>
            <a:ext cx="8236524" cy="1831572"/>
          </a:xfrm>
          <a:prstGeom prst="roundRect">
            <a:avLst>
              <a:gd name="adj" fmla="val 7255"/>
            </a:avLst>
          </a:prstGeom>
          <a:noFill/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457349" y="2875821"/>
            <a:ext cx="8236379" cy="1794443"/>
          </a:xfrm>
          <a:prstGeom prst="roundRect">
            <a:avLst>
              <a:gd name="adj" fmla="val 7060"/>
            </a:avLst>
          </a:prstGeom>
          <a:noFill/>
          <a:ln w="127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5488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7" name="Ribbon">
            <a:extLst>
              <a:ext uri="{FF2B5EF4-FFF2-40B4-BE49-F238E27FC236}">
                <a16:creationId xmlns:a16="http://schemas.microsoft.com/office/drawing/2014/main" id="{E6412189-C5A0-AD41-B5EB-82AED2505D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78625" y="4707533"/>
            <a:ext cx="1224283" cy="5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79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4C6A875-1B99-458A-8D71-170C012C7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8D49E491-6CF6-44BC-8091-3546E6733D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5488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770512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113B98B-41A5-49F3-BF53-BF00396747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4866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128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Title and Content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CB9F2BC-F668-4605-A3AA-6BE169A7D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en-US" sz="200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45EDAD40-247D-491D-8D5F-8B901BDDB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5488"/>
            <a:ext cx="82296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419CA46-F8C4-4ED4-BC7A-123CC3C704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1817"/>
            <a:ext cx="8229600" cy="3578476"/>
          </a:xfr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bg1"/>
              </a:buClr>
              <a:defRPr lang="en-US" sz="1600" smtClean="0">
                <a:solidFill>
                  <a:schemeClr val="bg1"/>
                </a:solidFill>
                <a:latin typeface="+mn-lt"/>
              </a:defRPr>
            </a:lvl1pPr>
            <a:lvl2pPr>
              <a:defRPr lang="en-US" smtClean="0">
                <a:solidFill>
                  <a:schemeClr val="bg1"/>
                </a:solidFill>
                <a:latin typeface="+mn-lt"/>
              </a:defRPr>
            </a:lvl2pPr>
            <a:lvl3pPr>
              <a:defRPr lang="en-US" smtClean="0">
                <a:solidFill>
                  <a:schemeClr val="bg1"/>
                </a:solidFill>
                <a:latin typeface="+mn-lt"/>
              </a:defRPr>
            </a:lvl3pPr>
            <a:lvl4pPr>
              <a:defRPr lang="en-US" smtClean="0">
                <a:solidFill>
                  <a:schemeClr val="bg1"/>
                </a:solidFill>
                <a:latin typeface="+mn-lt"/>
              </a:defRPr>
            </a:lvl4pPr>
            <a:lvl5pPr>
              <a:defRPr lang="en-US">
                <a:solidFill>
                  <a:schemeClr val="bg1"/>
                </a:solidFill>
                <a:latin typeface="+mn-lt"/>
              </a:defRPr>
            </a:lvl5pPr>
          </a:lstStyle>
          <a:p>
            <a:r>
              <a:rPr lang="en-US" dirty="0"/>
              <a:t>First level text: 16 pt. Arial. </a:t>
            </a:r>
          </a:p>
          <a:p>
            <a:pPr lvl="1"/>
            <a:r>
              <a:rPr lang="en-US" dirty="0"/>
              <a:t>Second level text: 12 pt.</a:t>
            </a:r>
          </a:p>
          <a:p>
            <a:pPr lvl="2"/>
            <a:r>
              <a:rPr lang="en-US" dirty="0"/>
              <a:t>Third level text: 10.5 pt.</a:t>
            </a:r>
          </a:p>
          <a:p>
            <a:pPr lvl="3"/>
            <a:r>
              <a:rPr lang="en-US" dirty="0"/>
              <a:t>Fourth level text: 9 pt.</a:t>
            </a:r>
          </a:p>
          <a:p>
            <a:pPr lvl="4"/>
            <a:r>
              <a:rPr lang="en-US" dirty="0"/>
              <a:t>Fifth level text: 9</a:t>
            </a:r>
          </a:p>
        </p:txBody>
      </p:sp>
    </p:spTree>
    <p:extLst>
      <p:ext uri="{BB962C8B-B14F-4D97-AF65-F5344CB8AC3E}">
        <p14:creationId xmlns:p14="http://schemas.microsoft.com/office/powerpoint/2010/main" val="2177806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bg>
      <p:bgPr>
        <a:gradFill>
          <a:gsLst>
            <a:gs pos="0">
              <a:srgbClr val="F02C87"/>
            </a:gs>
            <a:gs pos="84000">
              <a:srgbClr val="8B00B6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524576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1098550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Ribbon">
            <a:extLst>
              <a:ext uri="{FF2B5EF4-FFF2-40B4-BE49-F238E27FC236}">
                <a16:creationId xmlns:a16="http://schemas.microsoft.com/office/drawing/2014/main" id="{6275854C-4897-43DA-AC4A-5714B4DB15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04" y="1875125"/>
            <a:ext cx="5138928" cy="211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51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365329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939303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9C2AE86B-007F-4A3B-AB16-19B9CF8E13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50" y="1874441"/>
            <a:ext cx="5141299" cy="211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9B0519-2434-4E0D-803C-6BD568401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71751" y="2105046"/>
            <a:ext cx="3450754" cy="93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82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24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365329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rgbClr val="4A4A4A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939303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rgbClr val="4A4A4A"/>
                </a:solidFill>
                <a:latin typeface="+mn-lt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48" name="Ribbon">
            <a:extLst>
              <a:ext uri="{FF2B5EF4-FFF2-40B4-BE49-F238E27FC236}">
                <a16:creationId xmlns:a16="http://schemas.microsoft.com/office/drawing/2014/main" id="{D3798830-2A1F-4C93-B201-94FE7B0CD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1874520"/>
            <a:ext cx="5138928" cy="21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52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4">
    <p:bg>
      <p:bgPr>
        <a:gradFill>
          <a:gsLst>
            <a:gs pos="0">
              <a:srgbClr val="F02C87"/>
            </a:gs>
            <a:gs pos="84000">
              <a:srgbClr val="8B00B6"/>
            </a:gs>
          </a:gsLst>
          <a:lin ang="18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8EDF3-19EC-054A-A2C1-37BAE3D70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524576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1098550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Ribbon">
            <a:extLst>
              <a:ext uri="{FF2B5EF4-FFF2-40B4-BE49-F238E27FC236}">
                <a16:creationId xmlns:a16="http://schemas.microsoft.com/office/drawing/2014/main" id="{6275854C-4897-43DA-AC4A-5714B4DB15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04" y="1875125"/>
            <a:ext cx="5138928" cy="211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41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28EDF3-19EC-054A-A2C1-37BAE3D70E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1"/>
          <a:stretch/>
        </p:blipFill>
        <p:spPr>
          <a:xfrm>
            <a:off x="1850" y="2380"/>
            <a:ext cx="9140299" cy="430567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01650" y="524576"/>
            <a:ext cx="8108950" cy="457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Divider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01650" y="1098550"/>
            <a:ext cx="810895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  <a:latin typeface="+mn-lt"/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Ribbon">
            <a:extLst>
              <a:ext uri="{FF2B5EF4-FFF2-40B4-BE49-F238E27FC236}">
                <a16:creationId xmlns:a16="http://schemas.microsoft.com/office/drawing/2014/main" id="{6275854C-4897-43DA-AC4A-5714B4DB15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1381212"/>
            <a:ext cx="5138928" cy="211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998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153110" y="333955"/>
            <a:ext cx="4837779" cy="102571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6A7DB94-49DF-459D-9419-AEE9386E4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50" y="1874441"/>
            <a:ext cx="5141299" cy="211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268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153110" y="333955"/>
            <a:ext cx="4837779" cy="102571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rgbClr val="4A4A4A"/>
                </a:solidFill>
                <a:latin typeface="+mj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48" name="Ribbon">
            <a:extLst>
              <a:ext uri="{FF2B5EF4-FFF2-40B4-BE49-F238E27FC236}">
                <a16:creationId xmlns:a16="http://schemas.microsoft.com/office/drawing/2014/main" id="{2B9F7AC3-2E91-4F0C-B54E-ACA3B575B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1874520"/>
            <a:ext cx="5138928" cy="211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94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3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D2BA4F-099E-D640-B9A3-73A6E7D40D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153110" y="333955"/>
            <a:ext cx="4837779" cy="1025717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5" name="Ribbon">
            <a:extLst>
              <a:ext uri="{FF2B5EF4-FFF2-40B4-BE49-F238E27FC236}">
                <a16:creationId xmlns:a16="http://schemas.microsoft.com/office/drawing/2014/main" id="{9DAB5A67-AA4E-1247-9205-83613121D1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04" y="1875125"/>
            <a:ext cx="5138928" cy="211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2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 Image E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9B0519-2434-4E0D-803C-6BD568401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02358" y="2106256"/>
            <a:ext cx="3450754" cy="930989"/>
          </a:xfrm>
          <a:prstGeom prst="rect">
            <a:avLst/>
          </a:prstGeom>
        </p:spPr>
      </p:pic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7AFD6ACB-CEC1-4238-8D12-982CC37186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888" y="2028825"/>
            <a:ext cx="1085850" cy="10858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0E24A8-C9D4-4BFD-8746-41C904386270}"/>
              </a:ext>
            </a:extLst>
          </p:cNvPr>
          <p:cNvSpPr txBox="1"/>
          <p:nvPr userDrawn="1"/>
        </p:nvSpPr>
        <p:spPr>
          <a:xfrm>
            <a:off x="2783360" y="2417862"/>
            <a:ext cx="113347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85000"/>
                  </a:schemeClr>
                </a:solidFill>
              </a:rPr>
              <a:t>IS NOW</a:t>
            </a:r>
          </a:p>
        </p:txBody>
      </p:sp>
    </p:spTree>
    <p:extLst>
      <p:ext uri="{BB962C8B-B14F-4D97-AF65-F5344CB8AC3E}">
        <p14:creationId xmlns:p14="http://schemas.microsoft.com/office/powerpoint/2010/main" val="974737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24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Ribbon">
            <a:extLst>
              <a:ext uri="{FF2B5EF4-FFF2-40B4-BE49-F238E27FC236}">
                <a16:creationId xmlns:a16="http://schemas.microsoft.com/office/drawing/2014/main" id="{5F1AF5AF-AC59-42C6-8745-0283C0487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987" y="1740220"/>
            <a:ext cx="4171976" cy="171385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37DC6D-6995-A943-8324-BA91C7029713}"/>
              </a:ext>
            </a:extLst>
          </p:cNvPr>
          <p:cNvSpPr>
            <a:spLocks noGrp="1" noChangeAspect="1"/>
          </p:cNvSpPr>
          <p:nvPr>
            <p:ph type="ctrTitle"/>
          </p:nvPr>
        </p:nvSpPr>
        <p:spPr>
          <a:xfrm>
            <a:off x="228600" y="3383280"/>
            <a:ext cx="6373916" cy="629898"/>
          </a:xfrm>
        </p:spPr>
        <p:txBody>
          <a:bodyPr wrap="none">
            <a:noAutofit/>
          </a:bodyPr>
          <a:lstStyle>
            <a:lvl1pPr algn="l">
              <a:defRPr sz="24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BDBF56C-4EE8-3849-B27F-173DD688F677}"/>
              </a:ext>
            </a:extLst>
          </p:cNvPr>
          <p:cNvSpPr>
            <a:spLocks noGrp="1" noChangeAspect="1"/>
          </p:cNvSpPr>
          <p:nvPr>
            <p:ph type="subTitle" idx="1"/>
          </p:nvPr>
        </p:nvSpPr>
        <p:spPr>
          <a:xfrm>
            <a:off x="228600" y="4034250"/>
            <a:ext cx="6373916" cy="226089"/>
          </a:xfrm>
        </p:spPr>
        <p:txBody>
          <a:bodyPr wrap="none" anchor="ctr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C230108-0B96-3248-805E-8F40349116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013" y="4676506"/>
            <a:ext cx="4252263" cy="262436"/>
          </a:xfrm>
        </p:spPr>
        <p:txBody>
          <a:bodyPr wrap="none" anchor="ctr" anchorCtr="0">
            <a:no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619DDFE-C4C3-E04E-B599-9DA3746D4C4B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227013" y="4345579"/>
            <a:ext cx="4252263" cy="320703"/>
          </a:xfrm>
        </p:spPr>
        <p:txBody>
          <a:bodyPr wrap="none" anchor="ctr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 sz="1600" b="1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1175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24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1"/>
          <p:cNvSpPr>
            <a:spLocks noGrp="1"/>
          </p:cNvSpPr>
          <p:nvPr>
            <p:ph type="ctrTitle" hasCustomPrompt="1"/>
          </p:nvPr>
        </p:nvSpPr>
        <p:spPr>
          <a:xfrm>
            <a:off x="226508" y="3368189"/>
            <a:ext cx="6376008" cy="64498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" name="Subtitle 2"/>
          <p:cNvSpPr>
            <a:spLocks noGrp="1"/>
          </p:cNvSpPr>
          <p:nvPr>
            <p:ph type="subTitle" idx="1"/>
          </p:nvPr>
        </p:nvSpPr>
        <p:spPr>
          <a:xfrm>
            <a:off x="226508" y="4031739"/>
            <a:ext cx="6376008" cy="2286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26508" y="4340161"/>
            <a:ext cx="4252768" cy="326121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54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26508" y="4666283"/>
            <a:ext cx="4252768" cy="272659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D6EA5700-7759-4B96-84A5-CB7BF0B8B5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99" y="1716245"/>
            <a:ext cx="4169664" cy="171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5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9B0519-2434-4E0D-803C-6BD568401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0" y="0"/>
            <a:ext cx="914029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2436" y="1979056"/>
            <a:ext cx="3450754" cy="93098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2B149F6-C3CA-3441-A628-87921D7875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6508" y="3368189"/>
            <a:ext cx="6376008" cy="644989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7BDB75-20A8-D946-A11F-A97A19466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508" y="4031739"/>
            <a:ext cx="6376008" cy="2286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C49AC87A-8FED-F748-BC59-A909C76198B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508" y="4340161"/>
            <a:ext cx="4252768" cy="326121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03CAD7CE-CAC2-3B46-B440-65561B2D47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508" y="4666283"/>
            <a:ext cx="4252768" cy="272659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049963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24">
          <p15:clr>
            <a:srgbClr val="FBAE40"/>
          </p15:clr>
        </p15:guide>
        <p15:guide id="2" pos="1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204788"/>
            <a:ext cx="3008313" cy="871538"/>
          </a:xfrm>
        </p:spPr>
        <p:txBody>
          <a:bodyPr anchor="b">
            <a:normAutofit/>
          </a:bodyPr>
          <a:lstStyle>
            <a:lvl1pPr algn="l">
              <a:defRPr sz="1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 smtClean="0">
                <a:solidFill>
                  <a:schemeClr val="tx1"/>
                </a:solidFill>
                <a:latin typeface="+mn-lt"/>
              </a:defRPr>
            </a:lvl1pPr>
            <a:lvl2pPr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</a:lstStyle>
          <a:p>
            <a:pPr marL="173831" lvl="0" indent="-173831"/>
            <a:r>
              <a:rPr lang="en-US"/>
              <a:t>Edit Master text styles</a:t>
            </a:r>
          </a:p>
          <a:p>
            <a:pPr marL="173831" lvl="1" indent="-173831"/>
            <a:r>
              <a:rPr lang="en-US"/>
              <a:t>Second level</a:t>
            </a:r>
          </a:p>
          <a:p>
            <a:pPr marL="173831" lvl="2" indent="-173831"/>
            <a:r>
              <a:rPr lang="en-US"/>
              <a:t>Third level</a:t>
            </a:r>
          </a:p>
          <a:p>
            <a:pPr marL="173831" lvl="3" indent="-173831"/>
            <a:r>
              <a:rPr lang="en-US"/>
              <a:t>Fourth level</a:t>
            </a:r>
          </a:p>
          <a:p>
            <a:pPr marL="173831" lvl="4" indent="-173831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476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 Fla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D5CDE6-F3A8-4A5E-9A8A-788B7249C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36136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041817"/>
            <a:ext cx="8229600" cy="357847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>
                <a:solidFill>
                  <a:schemeClr val="tx1"/>
                </a:solidFill>
                <a:latin typeface="+mn-lt"/>
              </a:defRPr>
            </a:lvl2pPr>
            <a:lvl3pPr>
              <a:defRPr lang="en-US" smtClean="0">
                <a:solidFill>
                  <a:schemeClr val="tx1"/>
                </a:solidFill>
                <a:latin typeface="+mn-lt"/>
              </a:defRPr>
            </a:lvl3pPr>
            <a:lvl4pPr>
              <a:defRPr lang="en-US" smtClean="0">
                <a:solidFill>
                  <a:schemeClr val="tx1"/>
                </a:solidFill>
                <a:latin typeface="+mn-lt"/>
              </a:defRPr>
            </a:lvl4pPr>
            <a:lvl5pPr>
              <a:defRPr lang="en-US">
                <a:solidFill>
                  <a:schemeClr val="tx1"/>
                </a:solidFill>
                <a:latin typeface="+mn-lt"/>
              </a:defRPr>
            </a:lvl5pPr>
          </a:lstStyle>
          <a:p>
            <a:r>
              <a:rPr lang="en-US" dirty="0"/>
              <a:t>First level text: 16 pt. Arial. </a:t>
            </a:r>
          </a:p>
          <a:p>
            <a:pPr lvl="1"/>
            <a:r>
              <a:rPr lang="en-US" dirty="0"/>
              <a:t>Second level text: 12 pt.</a:t>
            </a:r>
          </a:p>
          <a:p>
            <a:pPr lvl="2"/>
            <a:r>
              <a:rPr lang="en-US" dirty="0"/>
              <a:t>Third level text: 10.5 pt.</a:t>
            </a:r>
          </a:p>
          <a:p>
            <a:pPr lvl="3"/>
            <a:r>
              <a:rPr lang="en-US" dirty="0"/>
              <a:t>Fourth level text: 9 pt.</a:t>
            </a:r>
          </a:p>
          <a:p>
            <a:pPr lvl="4"/>
            <a:r>
              <a:rPr lang="en-US" dirty="0"/>
              <a:t>Fifth level text: 9</a:t>
            </a:r>
          </a:p>
        </p:txBody>
      </p:sp>
      <p:pic>
        <p:nvPicPr>
          <p:cNvPr id="14" name="Ribbon">
            <a:extLst>
              <a:ext uri="{FF2B5EF4-FFF2-40B4-BE49-F238E27FC236}">
                <a16:creationId xmlns:a16="http://schemas.microsoft.com/office/drawing/2014/main" id="{07F5A611-FDD6-3145-B027-749FB590F2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78625" y="4707533"/>
            <a:ext cx="1224283" cy="50362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3744"/>
            <a:ext cx="8229600" cy="311384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619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621"/>
            <a:ext cx="8229600" cy="4571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1220"/>
            <a:ext cx="8229600" cy="3853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F17368-31CA-43BF-AE38-D023216AD8E5}"/>
              </a:ext>
            </a:extLst>
          </p:cNvPr>
          <p:cNvSpPr/>
          <p:nvPr userDrawn="1"/>
        </p:nvSpPr>
        <p:spPr>
          <a:xfrm>
            <a:off x="0" y="4781550"/>
            <a:ext cx="9144000" cy="36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C35461-8932-4A16-8CAA-A55C536005AD}"/>
              </a:ext>
            </a:extLst>
          </p:cNvPr>
          <p:cNvSpPr txBox="1"/>
          <p:nvPr userDrawn="1"/>
        </p:nvSpPr>
        <p:spPr>
          <a:xfrm>
            <a:off x="384047" y="4874153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AF1125-DA3C-4A07-AB14-10D26FD6517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Ribbon">
            <a:extLst>
              <a:ext uri="{FF2B5EF4-FFF2-40B4-BE49-F238E27FC236}">
                <a16:creationId xmlns:a16="http://schemas.microsoft.com/office/drawing/2014/main" id="{E5565E82-FDB9-43F0-B5AC-A2AA7732171A}"/>
              </a:ext>
            </a:extLst>
          </p:cNvPr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7578625" y="4707533"/>
            <a:ext cx="1224283" cy="5036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8F4B1C-93ED-4A46-8C6A-F843D5104E5E}"/>
              </a:ext>
            </a:extLst>
          </p:cNvPr>
          <p:cNvSpPr txBox="1"/>
          <p:nvPr userDrawn="1"/>
        </p:nvSpPr>
        <p:spPr>
          <a:xfrm>
            <a:off x="3065274" y="4874153"/>
            <a:ext cx="30134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Ribbon Communications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321809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9" r:id="rId2"/>
    <p:sldLayoutId id="2147483749" r:id="rId3"/>
    <p:sldLayoutId id="2147483758" r:id="rId4"/>
    <p:sldLayoutId id="2147483757" r:id="rId5"/>
    <p:sldLayoutId id="2147483708" r:id="rId6"/>
    <p:sldLayoutId id="2147483750" r:id="rId7"/>
    <p:sldLayoutId id="2147483736" r:id="rId8"/>
    <p:sldLayoutId id="2147483734" r:id="rId9"/>
    <p:sldLayoutId id="2147483711" r:id="rId10"/>
    <p:sldLayoutId id="2147483712" r:id="rId11"/>
    <p:sldLayoutId id="2147483737" r:id="rId12"/>
    <p:sldLayoutId id="2147483746" r:id="rId13"/>
    <p:sldLayoutId id="2147483738" r:id="rId14"/>
    <p:sldLayoutId id="2147483747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8" r:id="rId23"/>
    <p:sldLayoutId id="2147483716" r:id="rId24"/>
    <p:sldLayoutId id="2147483710" r:id="rId25"/>
    <p:sldLayoutId id="2147483755" r:id="rId26"/>
    <p:sldLayoutId id="2147483729" r:id="rId27"/>
    <p:sldLayoutId id="2147483718" r:id="rId28"/>
    <p:sldLayoutId id="2147483719" r:id="rId29"/>
    <p:sldLayoutId id="2147483720" r:id="rId30"/>
    <p:sldLayoutId id="2147483751" r:id="rId31"/>
    <p:sldLayoutId id="2147483753" r:id="rId32"/>
    <p:sldLayoutId id="2147483723" r:id="rId33"/>
    <p:sldLayoutId id="2147483724" r:id="rId34"/>
    <p:sldLayoutId id="2147483752" r:id="rId35"/>
  </p:sldLayoutIdLst>
  <p:hf hdr="0" dt="0"/>
  <p:txStyles>
    <p:titleStyle>
      <a:lvl1pPr algn="l" defTabSz="6858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spcBef>
          <a:spcPts val="4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347472" indent="-173736" algn="l" defTabSz="685800" rtl="0" eaLnBrk="1" latinLnBrk="0" hangingPunct="1">
        <a:spcBef>
          <a:spcPts val="400"/>
        </a:spcBef>
        <a:spcAft>
          <a:spcPts val="60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521208" indent="-171450" algn="l" defTabSz="685800" rtl="0" eaLnBrk="1" latinLnBrk="0" hangingPunct="1">
        <a:spcBef>
          <a:spcPts val="400"/>
        </a:spcBef>
        <a:spcAft>
          <a:spcPts val="600"/>
        </a:spcAft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694944" indent="-171450" algn="l" defTabSz="685800" rtl="0" eaLnBrk="1" latinLnBrk="0" hangingPunct="1">
        <a:spcBef>
          <a:spcPts val="400"/>
        </a:spcBef>
        <a:spcAft>
          <a:spcPts val="600"/>
        </a:spcAft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868680" indent="-171450" algn="l" defTabSz="685800" rtl="0" eaLnBrk="1" latinLnBrk="0" hangingPunct="1">
        <a:spcBef>
          <a:spcPts val="400"/>
        </a:spcBef>
        <a:spcAft>
          <a:spcPts val="600"/>
        </a:spcAft>
        <a:buFont typeface="Arial" panose="020B0604020202020204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84">
          <p15:clr>
            <a:srgbClr val="F26B43"/>
          </p15:clr>
        </p15:guide>
        <p15:guide id="3" pos="288">
          <p15:clr>
            <a:srgbClr val="F26B43"/>
          </p15:clr>
        </p15:guide>
        <p15:guide id="4" pos="54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DEB754-AD20-415C-863F-1D0A9C1697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Lights out for SDH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F0C31B7-F0C2-4B36-ABCE-9A2DC3721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508" y="4031738"/>
            <a:ext cx="8269792" cy="308421"/>
          </a:xfrm>
        </p:spPr>
        <p:txBody>
          <a:bodyPr/>
          <a:lstStyle/>
          <a:p>
            <a:r>
              <a:rPr lang="en-GB" dirty="0"/>
              <a:t>What you need to know but were afraid to ask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6E5C63-A8A8-4B07-B4C5-5E04B95774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6508" y="4340161"/>
            <a:ext cx="6376008" cy="326121"/>
          </a:xfrm>
        </p:spPr>
        <p:txBody>
          <a:bodyPr/>
          <a:lstStyle/>
          <a:p>
            <a:r>
              <a:rPr lang="en-US" dirty="0"/>
              <a:t>David Stokes, Elea Siegele and Tony Thorley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CF4056-772D-4475-BAC7-98C2587E0E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6">
            <a:extLst>
              <a:ext uri="{FF2B5EF4-FFF2-40B4-BE49-F238E27FC236}">
                <a16:creationId xmlns:a16="http://schemas.microsoft.com/office/drawing/2014/main" id="{3F0C31B7-F0C2-4B36-ABCE-9A2DC3721714}"/>
              </a:ext>
            </a:extLst>
          </p:cNvPr>
          <p:cNvSpPr txBox="1">
            <a:spLocks/>
          </p:cNvSpPr>
          <p:nvPr/>
        </p:nvSpPr>
        <p:spPr>
          <a:xfrm>
            <a:off x="5981700" y="2798355"/>
            <a:ext cx="2946400" cy="800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INNOVATION YOU NEED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TECHNOLOGY YOU TRUST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PEOPLE YOU DEPEND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CF1A0F7-F069-E146-A80D-BD50CF8C8388}"/>
              </a:ext>
            </a:extLst>
          </p:cNvPr>
          <p:cNvCxnSpPr>
            <a:cxnSpLocks/>
            <a:stCxn id="48" idx="6"/>
            <a:endCxn id="15" idx="1"/>
          </p:cNvCxnSpPr>
          <p:nvPr/>
        </p:nvCxnSpPr>
        <p:spPr>
          <a:xfrm flipV="1">
            <a:off x="5373834" y="2777372"/>
            <a:ext cx="269440" cy="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8051BAF5-697F-D249-9263-304B0EE665B9}"/>
              </a:ext>
            </a:extLst>
          </p:cNvPr>
          <p:cNvSpPr/>
          <p:nvPr/>
        </p:nvSpPr>
        <p:spPr>
          <a:xfrm>
            <a:off x="5416989" y="1213747"/>
            <a:ext cx="1498556" cy="655156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7200" y="1041817"/>
            <a:ext cx="3138142" cy="3578476"/>
          </a:xfrm>
        </p:spPr>
        <p:txBody>
          <a:bodyPr>
            <a:normAutofit/>
          </a:bodyPr>
          <a:lstStyle/>
          <a:p>
            <a:pPr algn="l" rtl="0">
              <a:spcBef>
                <a:spcPts val="600"/>
              </a:spcBef>
            </a:pPr>
            <a:r>
              <a:rPr lang="en-US" sz="1400" dirty="0"/>
              <a:t>T1 operator</a:t>
            </a:r>
          </a:p>
          <a:p>
            <a:pPr algn="l" rtl="0">
              <a:spcBef>
                <a:spcPts val="600"/>
              </a:spcBef>
            </a:pPr>
            <a:r>
              <a:rPr lang="en-US" sz="1400" dirty="0"/>
              <a:t>Replacing </a:t>
            </a:r>
            <a:r>
              <a:rPr lang="en-US" sz="1400" dirty="0" err="1"/>
              <a:t>EoL</a:t>
            </a:r>
            <a:r>
              <a:rPr lang="en-US" sz="1400" dirty="0"/>
              <a:t> Network and technology - SDH</a:t>
            </a:r>
          </a:p>
          <a:p>
            <a:pPr algn="l" rtl="0">
              <a:spcBef>
                <a:spcPts val="600"/>
              </a:spcBef>
            </a:pPr>
            <a:r>
              <a:rPr lang="en-US" sz="1400" dirty="0"/>
              <a:t>CES overlay SRv6</a:t>
            </a:r>
          </a:p>
          <a:p>
            <a:pPr algn="l" rtl="0">
              <a:spcBef>
                <a:spcPts val="600"/>
              </a:spcBef>
            </a:pPr>
            <a:r>
              <a:rPr lang="en-US" sz="1400" dirty="0"/>
              <a:t>Neptune and Smart SFP solution</a:t>
            </a:r>
          </a:p>
          <a:p>
            <a:pPr algn="l" rtl="0">
              <a:spcBef>
                <a:spcPts val="600"/>
              </a:spcBef>
            </a:pPr>
            <a:r>
              <a:rPr lang="en-US" sz="1400" dirty="0"/>
              <a:t>Maintaining the Jitter and Latency from the SDH Platform</a:t>
            </a:r>
          </a:p>
          <a:p>
            <a:pPr algn="l" rtl="0">
              <a:spcBef>
                <a:spcPts val="600"/>
              </a:spcBef>
            </a:pPr>
            <a:r>
              <a:rPr lang="en-US" sz="1400" dirty="0"/>
              <a:t>Jitter Compensation at the Neptune platform</a:t>
            </a:r>
          </a:p>
          <a:p>
            <a:pPr algn="l" rtl="0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TDM to IP – Use Case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872AE25-DBF8-9145-9FAB-7709B671AA3A}"/>
              </a:ext>
            </a:extLst>
          </p:cNvPr>
          <p:cNvGrpSpPr>
            <a:grpSpLocks noChangeAspect="1"/>
          </p:cNvGrpSpPr>
          <p:nvPr/>
        </p:nvGrpSpPr>
        <p:grpSpPr>
          <a:xfrm>
            <a:off x="5000985" y="2613348"/>
            <a:ext cx="372849" cy="343247"/>
            <a:chOff x="6777038" y="1279526"/>
            <a:chExt cx="860425" cy="860425"/>
          </a:xfrm>
        </p:grpSpPr>
        <p:sp>
          <p:nvSpPr>
            <p:cNvPr id="48" name="Oval 7">
              <a:extLst>
                <a:ext uri="{FF2B5EF4-FFF2-40B4-BE49-F238E27FC236}">
                  <a16:creationId xmlns:a16="http://schemas.microsoft.com/office/drawing/2014/main" id="{055473DE-9DCB-AE47-A1C3-BD1482276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038" y="1279526"/>
              <a:ext cx="860425" cy="86042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BAF81D40-8D96-F04D-A4DD-9953698C8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726" y="1573213"/>
              <a:ext cx="127000" cy="234950"/>
            </a:xfrm>
            <a:custGeom>
              <a:avLst/>
              <a:gdLst>
                <a:gd name="T0" fmla="*/ 74 w 80"/>
                <a:gd name="T1" fmla="*/ 148 h 148"/>
                <a:gd name="T2" fmla="*/ 20 w 80"/>
                <a:gd name="T3" fmla="*/ 57 h 148"/>
                <a:gd name="T4" fmla="*/ 20 w 80"/>
                <a:gd name="T5" fmla="*/ 147 h 148"/>
                <a:gd name="T6" fmla="*/ 0 w 80"/>
                <a:gd name="T7" fmla="*/ 147 h 148"/>
                <a:gd name="T8" fmla="*/ 0 w 80"/>
                <a:gd name="T9" fmla="*/ 0 h 148"/>
                <a:gd name="T10" fmla="*/ 7 w 80"/>
                <a:gd name="T11" fmla="*/ 0 h 148"/>
                <a:gd name="T12" fmla="*/ 61 w 80"/>
                <a:gd name="T13" fmla="*/ 89 h 148"/>
                <a:gd name="T14" fmla="*/ 61 w 80"/>
                <a:gd name="T15" fmla="*/ 1 h 148"/>
                <a:gd name="T16" fmla="*/ 80 w 80"/>
                <a:gd name="T17" fmla="*/ 1 h 148"/>
                <a:gd name="T18" fmla="*/ 80 w 80"/>
                <a:gd name="T19" fmla="*/ 147 h 148"/>
                <a:gd name="T20" fmla="*/ 74 w 80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148">
                  <a:moveTo>
                    <a:pt x="74" y="148"/>
                  </a:moveTo>
                  <a:lnTo>
                    <a:pt x="20" y="57"/>
                  </a:lnTo>
                  <a:lnTo>
                    <a:pt x="20" y="147"/>
                  </a:lnTo>
                  <a:lnTo>
                    <a:pt x="0" y="14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1" y="89"/>
                  </a:lnTo>
                  <a:lnTo>
                    <a:pt x="61" y="1"/>
                  </a:lnTo>
                  <a:lnTo>
                    <a:pt x="80" y="1"/>
                  </a:lnTo>
                  <a:lnTo>
                    <a:pt x="80" y="147"/>
                  </a:lnTo>
                  <a:lnTo>
                    <a:pt x="74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2D33EEC6-9935-784A-B609-EF4B05B22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7538" y="1662113"/>
              <a:ext cx="95250" cy="146050"/>
            </a:xfrm>
            <a:custGeom>
              <a:avLst/>
              <a:gdLst>
                <a:gd name="T0" fmla="*/ 50 w 51"/>
                <a:gd name="T1" fmla="*/ 45 h 78"/>
                <a:gd name="T2" fmla="*/ 15 w 51"/>
                <a:gd name="T3" fmla="*/ 45 h 78"/>
                <a:gd name="T4" fmla="*/ 31 w 51"/>
                <a:gd name="T5" fmla="*/ 64 h 78"/>
                <a:gd name="T6" fmla="*/ 46 w 51"/>
                <a:gd name="T7" fmla="*/ 60 h 78"/>
                <a:gd name="T8" fmla="*/ 48 w 51"/>
                <a:gd name="T9" fmla="*/ 74 h 78"/>
                <a:gd name="T10" fmla="*/ 29 w 51"/>
                <a:gd name="T11" fmla="*/ 78 h 78"/>
                <a:gd name="T12" fmla="*/ 0 w 51"/>
                <a:gd name="T13" fmla="*/ 40 h 78"/>
                <a:gd name="T14" fmla="*/ 27 w 51"/>
                <a:gd name="T15" fmla="*/ 0 h 78"/>
                <a:gd name="T16" fmla="*/ 51 w 51"/>
                <a:gd name="T17" fmla="*/ 36 h 78"/>
                <a:gd name="T18" fmla="*/ 50 w 51"/>
                <a:gd name="T19" fmla="*/ 45 h 78"/>
                <a:gd name="T20" fmla="*/ 37 w 51"/>
                <a:gd name="T21" fmla="*/ 34 h 78"/>
                <a:gd name="T22" fmla="*/ 27 w 51"/>
                <a:gd name="T23" fmla="*/ 15 h 78"/>
                <a:gd name="T24" fmla="*/ 15 w 51"/>
                <a:gd name="T25" fmla="*/ 34 h 78"/>
                <a:gd name="T26" fmla="*/ 37 w 51"/>
                <a:gd name="T27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8">
                  <a:moveTo>
                    <a:pt x="50" y="45"/>
                  </a:moveTo>
                  <a:cubicBezTo>
                    <a:pt x="15" y="45"/>
                    <a:pt x="15" y="45"/>
                    <a:pt x="15" y="45"/>
                  </a:cubicBezTo>
                  <a:cubicBezTo>
                    <a:pt x="16" y="56"/>
                    <a:pt x="20" y="64"/>
                    <a:pt x="31" y="64"/>
                  </a:cubicBezTo>
                  <a:cubicBezTo>
                    <a:pt x="35" y="64"/>
                    <a:pt x="40" y="62"/>
                    <a:pt x="46" y="6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1" y="76"/>
                    <a:pt x="35" y="78"/>
                    <a:pt x="29" y="78"/>
                  </a:cubicBezTo>
                  <a:cubicBezTo>
                    <a:pt x="10" y="78"/>
                    <a:pt x="0" y="63"/>
                    <a:pt x="0" y="40"/>
                  </a:cubicBezTo>
                  <a:cubicBezTo>
                    <a:pt x="0" y="19"/>
                    <a:pt x="10" y="0"/>
                    <a:pt x="27" y="0"/>
                  </a:cubicBezTo>
                  <a:cubicBezTo>
                    <a:pt x="43" y="0"/>
                    <a:pt x="51" y="16"/>
                    <a:pt x="51" y="36"/>
                  </a:cubicBezTo>
                  <a:cubicBezTo>
                    <a:pt x="51" y="39"/>
                    <a:pt x="51" y="42"/>
                    <a:pt x="50" y="45"/>
                  </a:cubicBezTo>
                  <a:close/>
                  <a:moveTo>
                    <a:pt x="37" y="34"/>
                  </a:moveTo>
                  <a:cubicBezTo>
                    <a:pt x="37" y="23"/>
                    <a:pt x="34" y="15"/>
                    <a:pt x="27" y="15"/>
                  </a:cubicBezTo>
                  <a:cubicBezTo>
                    <a:pt x="20" y="15"/>
                    <a:pt x="16" y="21"/>
                    <a:pt x="15" y="34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57F9958B-8DED-C84F-BE9B-1B2F69940B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1838" y="1663701"/>
              <a:ext cx="100013" cy="204788"/>
            </a:xfrm>
            <a:custGeom>
              <a:avLst/>
              <a:gdLst>
                <a:gd name="T0" fmla="*/ 29 w 53"/>
                <a:gd name="T1" fmla="*/ 77 h 109"/>
                <a:gd name="T2" fmla="*/ 15 w 53"/>
                <a:gd name="T3" fmla="*/ 71 h 109"/>
                <a:gd name="T4" fmla="*/ 15 w 53"/>
                <a:gd name="T5" fmla="*/ 109 h 109"/>
                <a:gd name="T6" fmla="*/ 0 w 53"/>
                <a:gd name="T7" fmla="*/ 109 h 109"/>
                <a:gd name="T8" fmla="*/ 0 w 53"/>
                <a:gd name="T9" fmla="*/ 1 h 109"/>
                <a:gd name="T10" fmla="*/ 14 w 53"/>
                <a:gd name="T11" fmla="*/ 1 h 109"/>
                <a:gd name="T12" fmla="*/ 14 w 53"/>
                <a:gd name="T13" fmla="*/ 8 h 109"/>
                <a:gd name="T14" fmla="*/ 30 w 53"/>
                <a:gd name="T15" fmla="*/ 0 h 109"/>
                <a:gd name="T16" fmla="*/ 53 w 53"/>
                <a:gd name="T17" fmla="*/ 37 h 109"/>
                <a:gd name="T18" fmla="*/ 29 w 53"/>
                <a:gd name="T19" fmla="*/ 77 h 109"/>
                <a:gd name="T20" fmla="*/ 25 w 53"/>
                <a:gd name="T21" fmla="*/ 14 h 109"/>
                <a:gd name="T22" fmla="*/ 15 w 53"/>
                <a:gd name="T23" fmla="*/ 20 h 109"/>
                <a:gd name="T24" fmla="*/ 15 w 53"/>
                <a:gd name="T25" fmla="*/ 58 h 109"/>
                <a:gd name="T26" fmla="*/ 25 w 53"/>
                <a:gd name="T27" fmla="*/ 63 h 109"/>
                <a:gd name="T28" fmla="*/ 38 w 53"/>
                <a:gd name="T29" fmla="*/ 37 h 109"/>
                <a:gd name="T30" fmla="*/ 25 w 53"/>
                <a:gd name="T31" fmla="*/ 1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109">
                  <a:moveTo>
                    <a:pt x="29" y="77"/>
                  </a:moveTo>
                  <a:cubicBezTo>
                    <a:pt x="23" y="77"/>
                    <a:pt x="19" y="75"/>
                    <a:pt x="15" y="71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9" y="3"/>
                    <a:pt x="24" y="0"/>
                    <a:pt x="30" y="0"/>
                  </a:cubicBezTo>
                  <a:cubicBezTo>
                    <a:pt x="43" y="0"/>
                    <a:pt x="53" y="14"/>
                    <a:pt x="53" y="37"/>
                  </a:cubicBezTo>
                  <a:cubicBezTo>
                    <a:pt x="53" y="60"/>
                    <a:pt x="43" y="77"/>
                    <a:pt x="29" y="77"/>
                  </a:cubicBezTo>
                  <a:close/>
                  <a:moveTo>
                    <a:pt x="25" y="14"/>
                  </a:moveTo>
                  <a:cubicBezTo>
                    <a:pt x="21" y="14"/>
                    <a:pt x="18" y="16"/>
                    <a:pt x="15" y="2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8" y="61"/>
                    <a:pt x="21" y="63"/>
                    <a:pt x="25" y="63"/>
                  </a:cubicBezTo>
                  <a:cubicBezTo>
                    <a:pt x="32" y="63"/>
                    <a:pt x="38" y="54"/>
                    <a:pt x="38" y="37"/>
                  </a:cubicBezTo>
                  <a:cubicBezTo>
                    <a:pt x="38" y="21"/>
                    <a:pt x="33" y="14"/>
                    <a:pt x="2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AF2035B1-E722-834A-BAA3-F72C248E8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1622426"/>
              <a:ext cx="71438" cy="185738"/>
            </a:xfrm>
            <a:custGeom>
              <a:avLst/>
              <a:gdLst>
                <a:gd name="T0" fmla="*/ 24 w 38"/>
                <a:gd name="T1" fmla="*/ 38 h 99"/>
                <a:gd name="T2" fmla="*/ 24 w 38"/>
                <a:gd name="T3" fmla="*/ 76 h 99"/>
                <a:gd name="T4" fmla="*/ 31 w 38"/>
                <a:gd name="T5" fmla="*/ 84 h 99"/>
                <a:gd name="T6" fmla="*/ 36 w 38"/>
                <a:gd name="T7" fmla="*/ 83 h 99"/>
                <a:gd name="T8" fmla="*/ 37 w 38"/>
                <a:gd name="T9" fmla="*/ 97 h 99"/>
                <a:gd name="T10" fmla="*/ 26 w 38"/>
                <a:gd name="T11" fmla="*/ 99 h 99"/>
                <a:gd name="T12" fmla="*/ 9 w 38"/>
                <a:gd name="T13" fmla="*/ 78 h 99"/>
                <a:gd name="T14" fmla="*/ 9 w 38"/>
                <a:gd name="T15" fmla="*/ 38 h 99"/>
                <a:gd name="T16" fmla="*/ 0 w 38"/>
                <a:gd name="T17" fmla="*/ 38 h 99"/>
                <a:gd name="T18" fmla="*/ 0 w 38"/>
                <a:gd name="T19" fmla="*/ 32 h 99"/>
                <a:gd name="T20" fmla="*/ 9 w 38"/>
                <a:gd name="T21" fmla="*/ 22 h 99"/>
                <a:gd name="T22" fmla="*/ 9 w 38"/>
                <a:gd name="T23" fmla="*/ 12 h 99"/>
                <a:gd name="T24" fmla="*/ 24 w 38"/>
                <a:gd name="T25" fmla="*/ 0 h 99"/>
                <a:gd name="T26" fmla="*/ 24 w 38"/>
                <a:gd name="T27" fmla="*/ 23 h 99"/>
                <a:gd name="T28" fmla="*/ 38 w 38"/>
                <a:gd name="T29" fmla="*/ 23 h 99"/>
                <a:gd name="T30" fmla="*/ 38 w 38"/>
                <a:gd name="T31" fmla="*/ 38 h 99"/>
                <a:gd name="T32" fmla="*/ 24 w 38"/>
                <a:gd name="T33" fmla="*/ 3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99">
                  <a:moveTo>
                    <a:pt x="24" y="38"/>
                  </a:moveTo>
                  <a:cubicBezTo>
                    <a:pt x="24" y="76"/>
                    <a:pt x="24" y="76"/>
                    <a:pt x="24" y="76"/>
                  </a:cubicBezTo>
                  <a:cubicBezTo>
                    <a:pt x="24" y="82"/>
                    <a:pt x="26" y="84"/>
                    <a:pt x="31" y="84"/>
                  </a:cubicBezTo>
                  <a:cubicBezTo>
                    <a:pt x="32" y="84"/>
                    <a:pt x="34" y="83"/>
                    <a:pt x="36" y="83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3" y="98"/>
                    <a:pt x="30" y="99"/>
                    <a:pt x="26" y="99"/>
                  </a:cubicBezTo>
                  <a:cubicBezTo>
                    <a:pt x="15" y="99"/>
                    <a:pt x="9" y="93"/>
                    <a:pt x="9" y="7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38"/>
                    <a:pt x="38" y="38"/>
                    <a:pt x="38" y="38"/>
                  </a:cubicBezTo>
                  <a:lnTo>
                    <a:pt x="2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89E6D33A-E064-F541-A442-EB01BAB07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101" y="1665288"/>
              <a:ext cx="95250" cy="142875"/>
            </a:xfrm>
            <a:custGeom>
              <a:avLst/>
              <a:gdLst>
                <a:gd name="T0" fmla="*/ 36 w 50"/>
                <a:gd name="T1" fmla="*/ 75 h 76"/>
                <a:gd name="T2" fmla="*/ 36 w 50"/>
                <a:gd name="T3" fmla="*/ 64 h 76"/>
                <a:gd name="T4" fmla="*/ 17 w 50"/>
                <a:gd name="T5" fmla="*/ 76 h 76"/>
                <a:gd name="T6" fmla="*/ 0 w 50"/>
                <a:gd name="T7" fmla="*/ 55 h 76"/>
                <a:gd name="T8" fmla="*/ 0 w 50"/>
                <a:gd name="T9" fmla="*/ 0 h 76"/>
                <a:gd name="T10" fmla="*/ 16 w 50"/>
                <a:gd name="T11" fmla="*/ 0 h 76"/>
                <a:gd name="T12" fmla="*/ 16 w 50"/>
                <a:gd name="T13" fmla="*/ 52 h 76"/>
                <a:gd name="T14" fmla="*/ 23 w 50"/>
                <a:gd name="T15" fmla="*/ 62 h 76"/>
                <a:gd name="T16" fmla="*/ 35 w 50"/>
                <a:gd name="T17" fmla="*/ 54 h 76"/>
                <a:gd name="T18" fmla="*/ 35 w 50"/>
                <a:gd name="T19" fmla="*/ 0 h 76"/>
                <a:gd name="T20" fmla="*/ 50 w 50"/>
                <a:gd name="T21" fmla="*/ 0 h 76"/>
                <a:gd name="T22" fmla="*/ 50 w 50"/>
                <a:gd name="T23" fmla="*/ 75 h 76"/>
                <a:gd name="T24" fmla="*/ 36 w 50"/>
                <a:gd name="T25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6">
                  <a:moveTo>
                    <a:pt x="36" y="75"/>
                  </a:moveTo>
                  <a:cubicBezTo>
                    <a:pt x="36" y="64"/>
                    <a:pt x="36" y="64"/>
                    <a:pt x="36" y="64"/>
                  </a:cubicBezTo>
                  <a:cubicBezTo>
                    <a:pt x="31" y="71"/>
                    <a:pt x="24" y="76"/>
                    <a:pt x="17" y="76"/>
                  </a:cubicBezTo>
                  <a:cubicBezTo>
                    <a:pt x="6" y="76"/>
                    <a:pt x="0" y="68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8"/>
                    <a:pt x="18" y="62"/>
                    <a:pt x="23" y="62"/>
                  </a:cubicBezTo>
                  <a:cubicBezTo>
                    <a:pt x="28" y="62"/>
                    <a:pt x="32" y="59"/>
                    <a:pt x="35" y="5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5"/>
                    <a:pt x="50" y="75"/>
                    <a:pt x="50" y="75"/>
                  </a:cubicBezTo>
                  <a:lnTo>
                    <a:pt x="36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66F8B15A-51ED-834F-A48D-59B99C9A7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1662113"/>
              <a:ext cx="93663" cy="144463"/>
            </a:xfrm>
            <a:custGeom>
              <a:avLst/>
              <a:gdLst>
                <a:gd name="T0" fmla="*/ 35 w 50"/>
                <a:gd name="T1" fmla="*/ 77 h 77"/>
                <a:gd name="T2" fmla="*/ 35 w 50"/>
                <a:gd name="T3" fmla="*/ 25 h 77"/>
                <a:gd name="T4" fmla="*/ 28 w 50"/>
                <a:gd name="T5" fmla="*/ 15 h 77"/>
                <a:gd name="T6" fmla="*/ 15 w 50"/>
                <a:gd name="T7" fmla="*/ 24 h 77"/>
                <a:gd name="T8" fmla="*/ 15 w 50"/>
                <a:gd name="T9" fmla="*/ 77 h 77"/>
                <a:gd name="T10" fmla="*/ 0 w 50"/>
                <a:gd name="T11" fmla="*/ 77 h 77"/>
                <a:gd name="T12" fmla="*/ 0 w 50"/>
                <a:gd name="T13" fmla="*/ 2 h 77"/>
                <a:gd name="T14" fmla="*/ 15 w 50"/>
                <a:gd name="T15" fmla="*/ 2 h 77"/>
                <a:gd name="T16" fmla="*/ 15 w 50"/>
                <a:gd name="T17" fmla="*/ 13 h 77"/>
                <a:gd name="T18" fmla="*/ 34 w 50"/>
                <a:gd name="T19" fmla="*/ 0 h 77"/>
                <a:gd name="T20" fmla="*/ 50 w 50"/>
                <a:gd name="T21" fmla="*/ 22 h 77"/>
                <a:gd name="T22" fmla="*/ 50 w 50"/>
                <a:gd name="T23" fmla="*/ 77 h 77"/>
                <a:gd name="T24" fmla="*/ 35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35" y="77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19"/>
                    <a:pt x="33" y="15"/>
                    <a:pt x="28" y="15"/>
                  </a:cubicBezTo>
                  <a:cubicBezTo>
                    <a:pt x="23" y="15"/>
                    <a:pt x="19" y="19"/>
                    <a:pt x="15" y="24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1" y="5"/>
                    <a:pt x="27" y="0"/>
                    <a:pt x="34" y="0"/>
                  </a:cubicBezTo>
                  <a:cubicBezTo>
                    <a:pt x="45" y="0"/>
                    <a:pt x="50" y="9"/>
                    <a:pt x="50" y="22"/>
                  </a:cubicBezTo>
                  <a:cubicBezTo>
                    <a:pt x="50" y="77"/>
                    <a:pt x="50" y="77"/>
                    <a:pt x="50" y="77"/>
                  </a:cubicBezTo>
                  <a:lnTo>
                    <a:pt x="3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95DF3A26-61EB-7444-96D4-28EC6F0082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8876" y="1662113"/>
              <a:ext cx="96838" cy="146050"/>
            </a:xfrm>
            <a:custGeom>
              <a:avLst/>
              <a:gdLst>
                <a:gd name="T0" fmla="*/ 50 w 51"/>
                <a:gd name="T1" fmla="*/ 45 h 78"/>
                <a:gd name="T2" fmla="*/ 15 w 51"/>
                <a:gd name="T3" fmla="*/ 45 h 78"/>
                <a:gd name="T4" fmla="*/ 31 w 51"/>
                <a:gd name="T5" fmla="*/ 64 h 78"/>
                <a:gd name="T6" fmla="*/ 46 w 51"/>
                <a:gd name="T7" fmla="*/ 60 h 78"/>
                <a:gd name="T8" fmla="*/ 48 w 51"/>
                <a:gd name="T9" fmla="*/ 74 h 78"/>
                <a:gd name="T10" fmla="*/ 29 w 51"/>
                <a:gd name="T11" fmla="*/ 78 h 78"/>
                <a:gd name="T12" fmla="*/ 0 w 51"/>
                <a:gd name="T13" fmla="*/ 40 h 78"/>
                <a:gd name="T14" fmla="*/ 27 w 51"/>
                <a:gd name="T15" fmla="*/ 0 h 78"/>
                <a:gd name="T16" fmla="*/ 51 w 51"/>
                <a:gd name="T17" fmla="*/ 36 h 78"/>
                <a:gd name="T18" fmla="*/ 50 w 51"/>
                <a:gd name="T19" fmla="*/ 45 h 78"/>
                <a:gd name="T20" fmla="*/ 37 w 51"/>
                <a:gd name="T21" fmla="*/ 34 h 78"/>
                <a:gd name="T22" fmla="*/ 27 w 51"/>
                <a:gd name="T23" fmla="*/ 15 h 78"/>
                <a:gd name="T24" fmla="*/ 15 w 51"/>
                <a:gd name="T25" fmla="*/ 34 h 78"/>
                <a:gd name="T26" fmla="*/ 37 w 51"/>
                <a:gd name="T27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8">
                  <a:moveTo>
                    <a:pt x="50" y="45"/>
                  </a:moveTo>
                  <a:cubicBezTo>
                    <a:pt x="15" y="45"/>
                    <a:pt x="15" y="45"/>
                    <a:pt x="15" y="45"/>
                  </a:cubicBezTo>
                  <a:cubicBezTo>
                    <a:pt x="16" y="56"/>
                    <a:pt x="20" y="64"/>
                    <a:pt x="31" y="64"/>
                  </a:cubicBezTo>
                  <a:cubicBezTo>
                    <a:pt x="35" y="64"/>
                    <a:pt x="40" y="62"/>
                    <a:pt x="46" y="6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1" y="76"/>
                    <a:pt x="35" y="78"/>
                    <a:pt x="29" y="78"/>
                  </a:cubicBezTo>
                  <a:cubicBezTo>
                    <a:pt x="10" y="78"/>
                    <a:pt x="0" y="63"/>
                    <a:pt x="0" y="40"/>
                  </a:cubicBezTo>
                  <a:cubicBezTo>
                    <a:pt x="0" y="19"/>
                    <a:pt x="10" y="0"/>
                    <a:pt x="27" y="0"/>
                  </a:cubicBezTo>
                  <a:cubicBezTo>
                    <a:pt x="43" y="0"/>
                    <a:pt x="51" y="16"/>
                    <a:pt x="51" y="36"/>
                  </a:cubicBezTo>
                  <a:cubicBezTo>
                    <a:pt x="51" y="39"/>
                    <a:pt x="51" y="42"/>
                    <a:pt x="50" y="45"/>
                  </a:cubicBezTo>
                  <a:close/>
                  <a:moveTo>
                    <a:pt x="37" y="34"/>
                  </a:moveTo>
                  <a:cubicBezTo>
                    <a:pt x="37" y="23"/>
                    <a:pt x="33" y="15"/>
                    <a:pt x="27" y="15"/>
                  </a:cubicBezTo>
                  <a:cubicBezTo>
                    <a:pt x="20" y="15"/>
                    <a:pt x="16" y="21"/>
                    <a:pt x="15" y="34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F51800-A133-B542-B4FF-FCCC17E91885}"/>
              </a:ext>
            </a:extLst>
          </p:cNvPr>
          <p:cNvCxnSpPr>
            <a:endCxn id="48" idx="2"/>
          </p:cNvCxnSpPr>
          <p:nvPr/>
        </p:nvCxnSpPr>
        <p:spPr>
          <a:xfrm>
            <a:off x="4790044" y="2784971"/>
            <a:ext cx="210941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0ECAA6-B494-DA4A-9E36-B6009593BE70}"/>
              </a:ext>
            </a:extLst>
          </p:cNvPr>
          <p:cNvGrpSpPr>
            <a:grpSpLocks noChangeAspect="1"/>
          </p:cNvGrpSpPr>
          <p:nvPr/>
        </p:nvGrpSpPr>
        <p:grpSpPr>
          <a:xfrm>
            <a:off x="5286313" y="3119257"/>
            <a:ext cx="372849" cy="343247"/>
            <a:chOff x="6777038" y="1279526"/>
            <a:chExt cx="860425" cy="860425"/>
          </a:xfrm>
        </p:grpSpPr>
        <p:sp>
          <p:nvSpPr>
            <p:cNvPr id="40" name="Oval 7">
              <a:extLst>
                <a:ext uri="{FF2B5EF4-FFF2-40B4-BE49-F238E27FC236}">
                  <a16:creationId xmlns:a16="http://schemas.microsoft.com/office/drawing/2014/main" id="{4262C580-1E9A-F941-819F-95B99624E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038" y="1279526"/>
              <a:ext cx="860425" cy="86042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38959746-86F5-4B4A-9A8B-55A594EF7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726" y="1573213"/>
              <a:ext cx="127000" cy="234950"/>
            </a:xfrm>
            <a:custGeom>
              <a:avLst/>
              <a:gdLst>
                <a:gd name="T0" fmla="*/ 74 w 80"/>
                <a:gd name="T1" fmla="*/ 148 h 148"/>
                <a:gd name="T2" fmla="*/ 20 w 80"/>
                <a:gd name="T3" fmla="*/ 57 h 148"/>
                <a:gd name="T4" fmla="*/ 20 w 80"/>
                <a:gd name="T5" fmla="*/ 147 h 148"/>
                <a:gd name="T6" fmla="*/ 0 w 80"/>
                <a:gd name="T7" fmla="*/ 147 h 148"/>
                <a:gd name="T8" fmla="*/ 0 w 80"/>
                <a:gd name="T9" fmla="*/ 0 h 148"/>
                <a:gd name="T10" fmla="*/ 7 w 80"/>
                <a:gd name="T11" fmla="*/ 0 h 148"/>
                <a:gd name="T12" fmla="*/ 61 w 80"/>
                <a:gd name="T13" fmla="*/ 89 h 148"/>
                <a:gd name="T14" fmla="*/ 61 w 80"/>
                <a:gd name="T15" fmla="*/ 1 h 148"/>
                <a:gd name="T16" fmla="*/ 80 w 80"/>
                <a:gd name="T17" fmla="*/ 1 h 148"/>
                <a:gd name="T18" fmla="*/ 80 w 80"/>
                <a:gd name="T19" fmla="*/ 147 h 148"/>
                <a:gd name="T20" fmla="*/ 74 w 80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148">
                  <a:moveTo>
                    <a:pt x="74" y="148"/>
                  </a:moveTo>
                  <a:lnTo>
                    <a:pt x="20" y="57"/>
                  </a:lnTo>
                  <a:lnTo>
                    <a:pt x="20" y="147"/>
                  </a:lnTo>
                  <a:lnTo>
                    <a:pt x="0" y="14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1" y="89"/>
                  </a:lnTo>
                  <a:lnTo>
                    <a:pt x="61" y="1"/>
                  </a:lnTo>
                  <a:lnTo>
                    <a:pt x="80" y="1"/>
                  </a:lnTo>
                  <a:lnTo>
                    <a:pt x="80" y="147"/>
                  </a:lnTo>
                  <a:lnTo>
                    <a:pt x="74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0033C0C4-BB08-754E-A647-C85608BCE4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7538" y="1662113"/>
              <a:ext cx="95250" cy="146050"/>
            </a:xfrm>
            <a:custGeom>
              <a:avLst/>
              <a:gdLst>
                <a:gd name="T0" fmla="*/ 50 w 51"/>
                <a:gd name="T1" fmla="*/ 45 h 78"/>
                <a:gd name="T2" fmla="*/ 15 w 51"/>
                <a:gd name="T3" fmla="*/ 45 h 78"/>
                <a:gd name="T4" fmla="*/ 31 w 51"/>
                <a:gd name="T5" fmla="*/ 64 h 78"/>
                <a:gd name="T6" fmla="*/ 46 w 51"/>
                <a:gd name="T7" fmla="*/ 60 h 78"/>
                <a:gd name="T8" fmla="*/ 48 w 51"/>
                <a:gd name="T9" fmla="*/ 74 h 78"/>
                <a:gd name="T10" fmla="*/ 29 w 51"/>
                <a:gd name="T11" fmla="*/ 78 h 78"/>
                <a:gd name="T12" fmla="*/ 0 w 51"/>
                <a:gd name="T13" fmla="*/ 40 h 78"/>
                <a:gd name="T14" fmla="*/ 27 w 51"/>
                <a:gd name="T15" fmla="*/ 0 h 78"/>
                <a:gd name="T16" fmla="*/ 51 w 51"/>
                <a:gd name="T17" fmla="*/ 36 h 78"/>
                <a:gd name="T18" fmla="*/ 50 w 51"/>
                <a:gd name="T19" fmla="*/ 45 h 78"/>
                <a:gd name="T20" fmla="*/ 37 w 51"/>
                <a:gd name="T21" fmla="*/ 34 h 78"/>
                <a:gd name="T22" fmla="*/ 27 w 51"/>
                <a:gd name="T23" fmla="*/ 15 h 78"/>
                <a:gd name="T24" fmla="*/ 15 w 51"/>
                <a:gd name="T25" fmla="*/ 34 h 78"/>
                <a:gd name="T26" fmla="*/ 37 w 51"/>
                <a:gd name="T27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8">
                  <a:moveTo>
                    <a:pt x="50" y="45"/>
                  </a:moveTo>
                  <a:cubicBezTo>
                    <a:pt x="15" y="45"/>
                    <a:pt x="15" y="45"/>
                    <a:pt x="15" y="45"/>
                  </a:cubicBezTo>
                  <a:cubicBezTo>
                    <a:pt x="16" y="56"/>
                    <a:pt x="20" y="64"/>
                    <a:pt x="31" y="64"/>
                  </a:cubicBezTo>
                  <a:cubicBezTo>
                    <a:pt x="35" y="64"/>
                    <a:pt x="40" y="62"/>
                    <a:pt x="46" y="6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1" y="76"/>
                    <a:pt x="35" y="78"/>
                    <a:pt x="29" y="78"/>
                  </a:cubicBezTo>
                  <a:cubicBezTo>
                    <a:pt x="10" y="78"/>
                    <a:pt x="0" y="63"/>
                    <a:pt x="0" y="40"/>
                  </a:cubicBezTo>
                  <a:cubicBezTo>
                    <a:pt x="0" y="19"/>
                    <a:pt x="10" y="0"/>
                    <a:pt x="27" y="0"/>
                  </a:cubicBezTo>
                  <a:cubicBezTo>
                    <a:pt x="43" y="0"/>
                    <a:pt x="51" y="16"/>
                    <a:pt x="51" y="36"/>
                  </a:cubicBezTo>
                  <a:cubicBezTo>
                    <a:pt x="51" y="39"/>
                    <a:pt x="51" y="42"/>
                    <a:pt x="50" y="45"/>
                  </a:cubicBezTo>
                  <a:close/>
                  <a:moveTo>
                    <a:pt x="37" y="34"/>
                  </a:moveTo>
                  <a:cubicBezTo>
                    <a:pt x="37" y="23"/>
                    <a:pt x="34" y="15"/>
                    <a:pt x="27" y="15"/>
                  </a:cubicBezTo>
                  <a:cubicBezTo>
                    <a:pt x="20" y="15"/>
                    <a:pt x="16" y="21"/>
                    <a:pt x="15" y="34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3E8A6ACF-A421-C741-B654-DB7E1B63AD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1838" y="1663701"/>
              <a:ext cx="100013" cy="204788"/>
            </a:xfrm>
            <a:custGeom>
              <a:avLst/>
              <a:gdLst>
                <a:gd name="T0" fmla="*/ 29 w 53"/>
                <a:gd name="T1" fmla="*/ 77 h 109"/>
                <a:gd name="T2" fmla="*/ 15 w 53"/>
                <a:gd name="T3" fmla="*/ 71 h 109"/>
                <a:gd name="T4" fmla="*/ 15 w 53"/>
                <a:gd name="T5" fmla="*/ 109 h 109"/>
                <a:gd name="T6" fmla="*/ 0 w 53"/>
                <a:gd name="T7" fmla="*/ 109 h 109"/>
                <a:gd name="T8" fmla="*/ 0 w 53"/>
                <a:gd name="T9" fmla="*/ 1 h 109"/>
                <a:gd name="T10" fmla="*/ 14 w 53"/>
                <a:gd name="T11" fmla="*/ 1 h 109"/>
                <a:gd name="T12" fmla="*/ 14 w 53"/>
                <a:gd name="T13" fmla="*/ 8 h 109"/>
                <a:gd name="T14" fmla="*/ 30 w 53"/>
                <a:gd name="T15" fmla="*/ 0 h 109"/>
                <a:gd name="T16" fmla="*/ 53 w 53"/>
                <a:gd name="T17" fmla="*/ 37 h 109"/>
                <a:gd name="T18" fmla="*/ 29 w 53"/>
                <a:gd name="T19" fmla="*/ 77 h 109"/>
                <a:gd name="T20" fmla="*/ 25 w 53"/>
                <a:gd name="T21" fmla="*/ 14 h 109"/>
                <a:gd name="T22" fmla="*/ 15 w 53"/>
                <a:gd name="T23" fmla="*/ 20 h 109"/>
                <a:gd name="T24" fmla="*/ 15 w 53"/>
                <a:gd name="T25" fmla="*/ 58 h 109"/>
                <a:gd name="T26" fmla="*/ 25 w 53"/>
                <a:gd name="T27" fmla="*/ 63 h 109"/>
                <a:gd name="T28" fmla="*/ 38 w 53"/>
                <a:gd name="T29" fmla="*/ 37 h 109"/>
                <a:gd name="T30" fmla="*/ 25 w 53"/>
                <a:gd name="T31" fmla="*/ 1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109">
                  <a:moveTo>
                    <a:pt x="29" y="77"/>
                  </a:moveTo>
                  <a:cubicBezTo>
                    <a:pt x="23" y="77"/>
                    <a:pt x="19" y="75"/>
                    <a:pt x="15" y="71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9" y="3"/>
                    <a:pt x="24" y="0"/>
                    <a:pt x="30" y="0"/>
                  </a:cubicBezTo>
                  <a:cubicBezTo>
                    <a:pt x="43" y="0"/>
                    <a:pt x="53" y="14"/>
                    <a:pt x="53" y="37"/>
                  </a:cubicBezTo>
                  <a:cubicBezTo>
                    <a:pt x="53" y="60"/>
                    <a:pt x="43" y="77"/>
                    <a:pt x="29" y="77"/>
                  </a:cubicBezTo>
                  <a:close/>
                  <a:moveTo>
                    <a:pt x="25" y="14"/>
                  </a:moveTo>
                  <a:cubicBezTo>
                    <a:pt x="21" y="14"/>
                    <a:pt x="18" y="16"/>
                    <a:pt x="15" y="2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8" y="61"/>
                    <a:pt x="21" y="63"/>
                    <a:pt x="25" y="63"/>
                  </a:cubicBezTo>
                  <a:cubicBezTo>
                    <a:pt x="32" y="63"/>
                    <a:pt x="38" y="54"/>
                    <a:pt x="38" y="37"/>
                  </a:cubicBezTo>
                  <a:cubicBezTo>
                    <a:pt x="38" y="21"/>
                    <a:pt x="33" y="14"/>
                    <a:pt x="2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66904B6D-558E-EC4E-8EDB-F6536FFB2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1622426"/>
              <a:ext cx="71438" cy="185738"/>
            </a:xfrm>
            <a:custGeom>
              <a:avLst/>
              <a:gdLst>
                <a:gd name="T0" fmla="*/ 24 w 38"/>
                <a:gd name="T1" fmla="*/ 38 h 99"/>
                <a:gd name="T2" fmla="*/ 24 w 38"/>
                <a:gd name="T3" fmla="*/ 76 h 99"/>
                <a:gd name="T4" fmla="*/ 31 w 38"/>
                <a:gd name="T5" fmla="*/ 84 h 99"/>
                <a:gd name="T6" fmla="*/ 36 w 38"/>
                <a:gd name="T7" fmla="*/ 83 h 99"/>
                <a:gd name="T8" fmla="*/ 37 w 38"/>
                <a:gd name="T9" fmla="*/ 97 h 99"/>
                <a:gd name="T10" fmla="*/ 26 w 38"/>
                <a:gd name="T11" fmla="*/ 99 h 99"/>
                <a:gd name="T12" fmla="*/ 9 w 38"/>
                <a:gd name="T13" fmla="*/ 78 h 99"/>
                <a:gd name="T14" fmla="*/ 9 w 38"/>
                <a:gd name="T15" fmla="*/ 38 h 99"/>
                <a:gd name="T16" fmla="*/ 0 w 38"/>
                <a:gd name="T17" fmla="*/ 38 h 99"/>
                <a:gd name="T18" fmla="*/ 0 w 38"/>
                <a:gd name="T19" fmla="*/ 32 h 99"/>
                <a:gd name="T20" fmla="*/ 9 w 38"/>
                <a:gd name="T21" fmla="*/ 22 h 99"/>
                <a:gd name="T22" fmla="*/ 9 w 38"/>
                <a:gd name="T23" fmla="*/ 12 h 99"/>
                <a:gd name="T24" fmla="*/ 24 w 38"/>
                <a:gd name="T25" fmla="*/ 0 h 99"/>
                <a:gd name="T26" fmla="*/ 24 w 38"/>
                <a:gd name="T27" fmla="*/ 23 h 99"/>
                <a:gd name="T28" fmla="*/ 38 w 38"/>
                <a:gd name="T29" fmla="*/ 23 h 99"/>
                <a:gd name="T30" fmla="*/ 38 w 38"/>
                <a:gd name="T31" fmla="*/ 38 h 99"/>
                <a:gd name="T32" fmla="*/ 24 w 38"/>
                <a:gd name="T33" fmla="*/ 3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99">
                  <a:moveTo>
                    <a:pt x="24" y="38"/>
                  </a:moveTo>
                  <a:cubicBezTo>
                    <a:pt x="24" y="76"/>
                    <a:pt x="24" y="76"/>
                    <a:pt x="24" y="76"/>
                  </a:cubicBezTo>
                  <a:cubicBezTo>
                    <a:pt x="24" y="82"/>
                    <a:pt x="26" y="84"/>
                    <a:pt x="31" y="84"/>
                  </a:cubicBezTo>
                  <a:cubicBezTo>
                    <a:pt x="32" y="84"/>
                    <a:pt x="34" y="83"/>
                    <a:pt x="36" y="83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3" y="98"/>
                    <a:pt x="30" y="99"/>
                    <a:pt x="26" y="99"/>
                  </a:cubicBezTo>
                  <a:cubicBezTo>
                    <a:pt x="15" y="99"/>
                    <a:pt x="9" y="93"/>
                    <a:pt x="9" y="7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38"/>
                    <a:pt x="38" y="38"/>
                    <a:pt x="38" y="38"/>
                  </a:cubicBezTo>
                  <a:lnTo>
                    <a:pt x="2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9DFBCF72-5986-044D-A3CA-8A0C12D1A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101" y="1665288"/>
              <a:ext cx="95250" cy="142875"/>
            </a:xfrm>
            <a:custGeom>
              <a:avLst/>
              <a:gdLst>
                <a:gd name="T0" fmla="*/ 36 w 50"/>
                <a:gd name="T1" fmla="*/ 75 h 76"/>
                <a:gd name="T2" fmla="*/ 36 w 50"/>
                <a:gd name="T3" fmla="*/ 64 h 76"/>
                <a:gd name="T4" fmla="*/ 17 w 50"/>
                <a:gd name="T5" fmla="*/ 76 h 76"/>
                <a:gd name="T6" fmla="*/ 0 w 50"/>
                <a:gd name="T7" fmla="*/ 55 h 76"/>
                <a:gd name="T8" fmla="*/ 0 w 50"/>
                <a:gd name="T9" fmla="*/ 0 h 76"/>
                <a:gd name="T10" fmla="*/ 16 w 50"/>
                <a:gd name="T11" fmla="*/ 0 h 76"/>
                <a:gd name="T12" fmla="*/ 16 w 50"/>
                <a:gd name="T13" fmla="*/ 52 h 76"/>
                <a:gd name="T14" fmla="*/ 23 w 50"/>
                <a:gd name="T15" fmla="*/ 62 h 76"/>
                <a:gd name="T16" fmla="*/ 35 w 50"/>
                <a:gd name="T17" fmla="*/ 54 h 76"/>
                <a:gd name="T18" fmla="*/ 35 w 50"/>
                <a:gd name="T19" fmla="*/ 0 h 76"/>
                <a:gd name="T20" fmla="*/ 50 w 50"/>
                <a:gd name="T21" fmla="*/ 0 h 76"/>
                <a:gd name="T22" fmla="*/ 50 w 50"/>
                <a:gd name="T23" fmla="*/ 75 h 76"/>
                <a:gd name="T24" fmla="*/ 36 w 50"/>
                <a:gd name="T25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6">
                  <a:moveTo>
                    <a:pt x="36" y="75"/>
                  </a:moveTo>
                  <a:cubicBezTo>
                    <a:pt x="36" y="64"/>
                    <a:pt x="36" y="64"/>
                    <a:pt x="36" y="64"/>
                  </a:cubicBezTo>
                  <a:cubicBezTo>
                    <a:pt x="31" y="71"/>
                    <a:pt x="24" y="76"/>
                    <a:pt x="17" y="76"/>
                  </a:cubicBezTo>
                  <a:cubicBezTo>
                    <a:pt x="6" y="76"/>
                    <a:pt x="0" y="68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8"/>
                    <a:pt x="18" y="62"/>
                    <a:pt x="23" y="62"/>
                  </a:cubicBezTo>
                  <a:cubicBezTo>
                    <a:pt x="28" y="62"/>
                    <a:pt x="32" y="59"/>
                    <a:pt x="35" y="5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5"/>
                    <a:pt x="50" y="75"/>
                    <a:pt x="50" y="75"/>
                  </a:cubicBezTo>
                  <a:lnTo>
                    <a:pt x="36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7C2B6DF6-1FAB-FD48-A502-CB5DEAC3A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1662113"/>
              <a:ext cx="93663" cy="144463"/>
            </a:xfrm>
            <a:custGeom>
              <a:avLst/>
              <a:gdLst>
                <a:gd name="T0" fmla="*/ 35 w 50"/>
                <a:gd name="T1" fmla="*/ 77 h 77"/>
                <a:gd name="T2" fmla="*/ 35 w 50"/>
                <a:gd name="T3" fmla="*/ 25 h 77"/>
                <a:gd name="T4" fmla="*/ 28 w 50"/>
                <a:gd name="T5" fmla="*/ 15 h 77"/>
                <a:gd name="T6" fmla="*/ 15 w 50"/>
                <a:gd name="T7" fmla="*/ 24 h 77"/>
                <a:gd name="T8" fmla="*/ 15 w 50"/>
                <a:gd name="T9" fmla="*/ 77 h 77"/>
                <a:gd name="T10" fmla="*/ 0 w 50"/>
                <a:gd name="T11" fmla="*/ 77 h 77"/>
                <a:gd name="T12" fmla="*/ 0 w 50"/>
                <a:gd name="T13" fmla="*/ 2 h 77"/>
                <a:gd name="T14" fmla="*/ 15 w 50"/>
                <a:gd name="T15" fmla="*/ 2 h 77"/>
                <a:gd name="T16" fmla="*/ 15 w 50"/>
                <a:gd name="T17" fmla="*/ 13 h 77"/>
                <a:gd name="T18" fmla="*/ 34 w 50"/>
                <a:gd name="T19" fmla="*/ 0 h 77"/>
                <a:gd name="T20" fmla="*/ 50 w 50"/>
                <a:gd name="T21" fmla="*/ 22 h 77"/>
                <a:gd name="T22" fmla="*/ 50 w 50"/>
                <a:gd name="T23" fmla="*/ 77 h 77"/>
                <a:gd name="T24" fmla="*/ 35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35" y="77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19"/>
                    <a:pt x="33" y="15"/>
                    <a:pt x="28" y="15"/>
                  </a:cubicBezTo>
                  <a:cubicBezTo>
                    <a:pt x="23" y="15"/>
                    <a:pt x="19" y="19"/>
                    <a:pt x="15" y="24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1" y="5"/>
                    <a:pt x="27" y="0"/>
                    <a:pt x="34" y="0"/>
                  </a:cubicBezTo>
                  <a:cubicBezTo>
                    <a:pt x="45" y="0"/>
                    <a:pt x="50" y="9"/>
                    <a:pt x="50" y="22"/>
                  </a:cubicBezTo>
                  <a:cubicBezTo>
                    <a:pt x="50" y="77"/>
                    <a:pt x="50" y="77"/>
                    <a:pt x="50" y="77"/>
                  </a:cubicBezTo>
                  <a:lnTo>
                    <a:pt x="3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40FD3A0F-211E-984E-A9C8-CF204F417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8876" y="1662113"/>
              <a:ext cx="96838" cy="146050"/>
            </a:xfrm>
            <a:custGeom>
              <a:avLst/>
              <a:gdLst>
                <a:gd name="T0" fmla="*/ 50 w 51"/>
                <a:gd name="T1" fmla="*/ 45 h 78"/>
                <a:gd name="T2" fmla="*/ 15 w 51"/>
                <a:gd name="T3" fmla="*/ 45 h 78"/>
                <a:gd name="T4" fmla="*/ 31 w 51"/>
                <a:gd name="T5" fmla="*/ 64 h 78"/>
                <a:gd name="T6" fmla="*/ 46 w 51"/>
                <a:gd name="T7" fmla="*/ 60 h 78"/>
                <a:gd name="T8" fmla="*/ 48 w 51"/>
                <a:gd name="T9" fmla="*/ 74 h 78"/>
                <a:gd name="T10" fmla="*/ 29 w 51"/>
                <a:gd name="T11" fmla="*/ 78 h 78"/>
                <a:gd name="T12" fmla="*/ 0 w 51"/>
                <a:gd name="T13" fmla="*/ 40 h 78"/>
                <a:gd name="T14" fmla="*/ 27 w 51"/>
                <a:gd name="T15" fmla="*/ 0 h 78"/>
                <a:gd name="T16" fmla="*/ 51 w 51"/>
                <a:gd name="T17" fmla="*/ 36 h 78"/>
                <a:gd name="T18" fmla="*/ 50 w 51"/>
                <a:gd name="T19" fmla="*/ 45 h 78"/>
                <a:gd name="T20" fmla="*/ 37 w 51"/>
                <a:gd name="T21" fmla="*/ 34 h 78"/>
                <a:gd name="T22" fmla="*/ 27 w 51"/>
                <a:gd name="T23" fmla="*/ 15 h 78"/>
                <a:gd name="T24" fmla="*/ 15 w 51"/>
                <a:gd name="T25" fmla="*/ 34 h 78"/>
                <a:gd name="T26" fmla="*/ 37 w 51"/>
                <a:gd name="T27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8">
                  <a:moveTo>
                    <a:pt x="50" y="45"/>
                  </a:moveTo>
                  <a:cubicBezTo>
                    <a:pt x="15" y="45"/>
                    <a:pt x="15" y="45"/>
                    <a:pt x="15" y="45"/>
                  </a:cubicBezTo>
                  <a:cubicBezTo>
                    <a:pt x="16" y="56"/>
                    <a:pt x="20" y="64"/>
                    <a:pt x="31" y="64"/>
                  </a:cubicBezTo>
                  <a:cubicBezTo>
                    <a:pt x="35" y="64"/>
                    <a:pt x="40" y="62"/>
                    <a:pt x="46" y="6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1" y="76"/>
                    <a:pt x="35" y="78"/>
                    <a:pt x="29" y="78"/>
                  </a:cubicBezTo>
                  <a:cubicBezTo>
                    <a:pt x="10" y="78"/>
                    <a:pt x="0" y="63"/>
                    <a:pt x="0" y="40"/>
                  </a:cubicBezTo>
                  <a:cubicBezTo>
                    <a:pt x="0" y="19"/>
                    <a:pt x="10" y="0"/>
                    <a:pt x="27" y="0"/>
                  </a:cubicBezTo>
                  <a:cubicBezTo>
                    <a:pt x="43" y="0"/>
                    <a:pt x="51" y="16"/>
                    <a:pt x="51" y="36"/>
                  </a:cubicBezTo>
                  <a:cubicBezTo>
                    <a:pt x="51" y="39"/>
                    <a:pt x="51" y="42"/>
                    <a:pt x="50" y="45"/>
                  </a:cubicBezTo>
                  <a:close/>
                  <a:moveTo>
                    <a:pt x="37" y="34"/>
                  </a:moveTo>
                  <a:cubicBezTo>
                    <a:pt x="37" y="23"/>
                    <a:pt x="33" y="15"/>
                    <a:pt x="27" y="15"/>
                  </a:cubicBezTo>
                  <a:cubicBezTo>
                    <a:pt x="20" y="15"/>
                    <a:pt x="16" y="21"/>
                    <a:pt x="15" y="34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08C082-75AD-9C4B-AE79-F4D3BA5363ED}"/>
              </a:ext>
            </a:extLst>
          </p:cNvPr>
          <p:cNvGrpSpPr>
            <a:grpSpLocks noChangeAspect="1"/>
          </p:cNvGrpSpPr>
          <p:nvPr/>
        </p:nvGrpSpPr>
        <p:grpSpPr>
          <a:xfrm>
            <a:off x="5223981" y="2133624"/>
            <a:ext cx="372849" cy="343248"/>
            <a:chOff x="6777036" y="1279525"/>
            <a:chExt cx="860425" cy="860427"/>
          </a:xfrm>
        </p:grpSpPr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7A218F28-8B74-0849-9D05-CDABBE4A7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036" y="1279525"/>
              <a:ext cx="860425" cy="8604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AA71A64-CC50-334F-9B47-EEAD6DD81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726" y="1573213"/>
              <a:ext cx="127000" cy="234950"/>
            </a:xfrm>
            <a:custGeom>
              <a:avLst/>
              <a:gdLst>
                <a:gd name="T0" fmla="*/ 74 w 80"/>
                <a:gd name="T1" fmla="*/ 148 h 148"/>
                <a:gd name="T2" fmla="*/ 20 w 80"/>
                <a:gd name="T3" fmla="*/ 57 h 148"/>
                <a:gd name="T4" fmla="*/ 20 w 80"/>
                <a:gd name="T5" fmla="*/ 147 h 148"/>
                <a:gd name="T6" fmla="*/ 0 w 80"/>
                <a:gd name="T7" fmla="*/ 147 h 148"/>
                <a:gd name="T8" fmla="*/ 0 w 80"/>
                <a:gd name="T9" fmla="*/ 0 h 148"/>
                <a:gd name="T10" fmla="*/ 7 w 80"/>
                <a:gd name="T11" fmla="*/ 0 h 148"/>
                <a:gd name="T12" fmla="*/ 61 w 80"/>
                <a:gd name="T13" fmla="*/ 89 h 148"/>
                <a:gd name="T14" fmla="*/ 61 w 80"/>
                <a:gd name="T15" fmla="*/ 1 h 148"/>
                <a:gd name="T16" fmla="*/ 80 w 80"/>
                <a:gd name="T17" fmla="*/ 1 h 148"/>
                <a:gd name="T18" fmla="*/ 80 w 80"/>
                <a:gd name="T19" fmla="*/ 147 h 148"/>
                <a:gd name="T20" fmla="*/ 74 w 80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148">
                  <a:moveTo>
                    <a:pt x="74" y="148"/>
                  </a:moveTo>
                  <a:lnTo>
                    <a:pt x="20" y="57"/>
                  </a:lnTo>
                  <a:lnTo>
                    <a:pt x="20" y="147"/>
                  </a:lnTo>
                  <a:lnTo>
                    <a:pt x="0" y="14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1" y="89"/>
                  </a:lnTo>
                  <a:lnTo>
                    <a:pt x="61" y="1"/>
                  </a:lnTo>
                  <a:lnTo>
                    <a:pt x="80" y="1"/>
                  </a:lnTo>
                  <a:lnTo>
                    <a:pt x="80" y="147"/>
                  </a:lnTo>
                  <a:lnTo>
                    <a:pt x="74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1A9A873A-7C59-4046-95B8-F2AA656C9C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7538" y="1662113"/>
              <a:ext cx="95250" cy="146050"/>
            </a:xfrm>
            <a:custGeom>
              <a:avLst/>
              <a:gdLst>
                <a:gd name="T0" fmla="*/ 50 w 51"/>
                <a:gd name="T1" fmla="*/ 45 h 78"/>
                <a:gd name="T2" fmla="*/ 15 w 51"/>
                <a:gd name="T3" fmla="*/ 45 h 78"/>
                <a:gd name="T4" fmla="*/ 31 w 51"/>
                <a:gd name="T5" fmla="*/ 64 h 78"/>
                <a:gd name="T6" fmla="*/ 46 w 51"/>
                <a:gd name="T7" fmla="*/ 60 h 78"/>
                <a:gd name="T8" fmla="*/ 48 w 51"/>
                <a:gd name="T9" fmla="*/ 74 h 78"/>
                <a:gd name="T10" fmla="*/ 29 w 51"/>
                <a:gd name="T11" fmla="*/ 78 h 78"/>
                <a:gd name="T12" fmla="*/ 0 w 51"/>
                <a:gd name="T13" fmla="*/ 40 h 78"/>
                <a:gd name="T14" fmla="*/ 27 w 51"/>
                <a:gd name="T15" fmla="*/ 0 h 78"/>
                <a:gd name="T16" fmla="*/ 51 w 51"/>
                <a:gd name="T17" fmla="*/ 36 h 78"/>
                <a:gd name="T18" fmla="*/ 50 w 51"/>
                <a:gd name="T19" fmla="*/ 45 h 78"/>
                <a:gd name="T20" fmla="*/ 37 w 51"/>
                <a:gd name="T21" fmla="*/ 34 h 78"/>
                <a:gd name="T22" fmla="*/ 27 w 51"/>
                <a:gd name="T23" fmla="*/ 15 h 78"/>
                <a:gd name="T24" fmla="*/ 15 w 51"/>
                <a:gd name="T25" fmla="*/ 34 h 78"/>
                <a:gd name="T26" fmla="*/ 37 w 51"/>
                <a:gd name="T27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8">
                  <a:moveTo>
                    <a:pt x="50" y="45"/>
                  </a:moveTo>
                  <a:cubicBezTo>
                    <a:pt x="15" y="45"/>
                    <a:pt x="15" y="45"/>
                    <a:pt x="15" y="45"/>
                  </a:cubicBezTo>
                  <a:cubicBezTo>
                    <a:pt x="16" y="56"/>
                    <a:pt x="20" y="64"/>
                    <a:pt x="31" y="64"/>
                  </a:cubicBezTo>
                  <a:cubicBezTo>
                    <a:pt x="35" y="64"/>
                    <a:pt x="40" y="62"/>
                    <a:pt x="46" y="6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1" y="76"/>
                    <a:pt x="35" y="78"/>
                    <a:pt x="29" y="78"/>
                  </a:cubicBezTo>
                  <a:cubicBezTo>
                    <a:pt x="10" y="78"/>
                    <a:pt x="0" y="63"/>
                    <a:pt x="0" y="40"/>
                  </a:cubicBezTo>
                  <a:cubicBezTo>
                    <a:pt x="0" y="19"/>
                    <a:pt x="10" y="0"/>
                    <a:pt x="27" y="0"/>
                  </a:cubicBezTo>
                  <a:cubicBezTo>
                    <a:pt x="43" y="0"/>
                    <a:pt x="51" y="16"/>
                    <a:pt x="51" y="36"/>
                  </a:cubicBezTo>
                  <a:cubicBezTo>
                    <a:pt x="51" y="39"/>
                    <a:pt x="51" y="42"/>
                    <a:pt x="50" y="45"/>
                  </a:cubicBezTo>
                  <a:close/>
                  <a:moveTo>
                    <a:pt x="37" y="34"/>
                  </a:moveTo>
                  <a:cubicBezTo>
                    <a:pt x="37" y="23"/>
                    <a:pt x="34" y="15"/>
                    <a:pt x="27" y="15"/>
                  </a:cubicBezTo>
                  <a:cubicBezTo>
                    <a:pt x="20" y="15"/>
                    <a:pt x="16" y="21"/>
                    <a:pt x="15" y="34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1D843E23-DF51-1743-95FF-78CEDB7ABA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1838" y="1663701"/>
              <a:ext cx="100013" cy="204788"/>
            </a:xfrm>
            <a:custGeom>
              <a:avLst/>
              <a:gdLst>
                <a:gd name="T0" fmla="*/ 29 w 53"/>
                <a:gd name="T1" fmla="*/ 77 h 109"/>
                <a:gd name="T2" fmla="*/ 15 w 53"/>
                <a:gd name="T3" fmla="*/ 71 h 109"/>
                <a:gd name="T4" fmla="*/ 15 w 53"/>
                <a:gd name="T5" fmla="*/ 109 h 109"/>
                <a:gd name="T6" fmla="*/ 0 w 53"/>
                <a:gd name="T7" fmla="*/ 109 h 109"/>
                <a:gd name="T8" fmla="*/ 0 w 53"/>
                <a:gd name="T9" fmla="*/ 1 h 109"/>
                <a:gd name="T10" fmla="*/ 14 w 53"/>
                <a:gd name="T11" fmla="*/ 1 h 109"/>
                <a:gd name="T12" fmla="*/ 14 w 53"/>
                <a:gd name="T13" fmla="*/ 8 h 109"/>
                <a:gd name="T14" fmla="*/ 30 w 53"/>
                <a:gd name="T15" fmla="*/ 0 h 109"/>
                <a:gd name="T16" fmla="*/ 53 w 53"/>
                <a:gd name="T17" fmla="*/ 37 h 109"/>
                <a:gd name="T18" fmla="*/ 29 w 53"/>
                <a:gd name="T19" fmla="*/ 77 h 109"/>
                <a:gd name="T20" fmla="*/ 25 w 53"/>
                <a:gd name="T21" fmla="*/ 14 h 109"/>
                <a:gd name="T22" fmla="*/ 15 w 53"/>
                <a:gd name="T23" fmla="*/ 20 h 109"/>
                <a:gd name="T24" fmla="*/ 15 w 53"/>
                <a:gd name="T25" fmla="*/ 58 h 109"/>
                <a:gd name="T26" fmla="*/ 25 w 53"/>
                <a:gd name="T27" fmla="*/ 63 h 109"/>
                <a:gd name="T28" fmla="*/ 38 w 53"/>
                <a:gd name="T29" fmla="*/ 37 h 109"/>
                <a:gd name="T30" fmla="*/ 25 w 53"/>
                <a:gd name="T31" fmla="*/ 1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109">
                  <a:moveTo>
                    <a:pt x="29" y="77"/>
                  </a:moveTo>
                  <a:cubicBezTo>
                    <a:pt x="23" y="77"/>
                    <a:pt x="19" y="75"/>
                    <a:pt x="15" y="71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9" y="3"/>
                    <a:pt x="24" y="0"/>
                    <a:pt x="30" y="0"/>
                  </a:cubicBezTo>
                  <a:cubicBezTo>
                    <a:pt x="43" y="0"/>
                    <a:pt x="53" y="14"/>
                    <a:pt x="53" y="37"/>
                  </a:cubicBezTo>
                  <a:cubicBezTo>
                    <a:pt x="53" y="60"/>
                    <a:pt x="43" y="77"/>
                    <a:pt x="29" y="77"/>
                  </a:cubicBezTo>
                  <a:close/>
                  <a:moveTo>
                    <a:pt x="25" y="14"/>
                  </a:moveTo>
                  <a:cubicBezTo>
                    <a:pt x="21" y="14"/>
                    <a:pt x="18" y="16"/>
                    <a:pt x="15" y="2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8" y="61"/>
                    <a:pt x="21" y="63"/>
                    <a:pt x="25" y="63"/>
                  </a:cubicBezTo>
                  <a:cubicBezTo>
                    <a:pt x="32" y="63"/>
                    <a:pt x="38" y="54"/>
                    <a:pt x="38" y="37"/>
                  </a:cubicBezTo>
                  <a:cubicBezTo>
                    <a:pt x="38" y="21"/>
                    <a:pt x="33" y="14"/>
                    <a:pt x="2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CA0B79BF-4E56-3548-943B-AC51A0B96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1622426"/>
              <a:ext cx="71438" cy="185738"/>
            </a:xfrm>
            <a:custGeom>
              <a:avLst/>
              <a:gdLst>
                <a:gd name="T0" fmla="*/ 24 w 38"/>
                <a:gd name="T1" fmla="*/ 38 h 99"/>
                <a:gd name="T2" fmla="*/ 24 w 38"/>
                <a:gd name="T3" fmla="*/ 76 h 99"/>
                <a:gd name="T4" fmla="*/ 31 w 38"/>
                <a:gd name="T5" fmla="*/ 84 h 99"/>
                <a:gd name="T6" fmla="*/ 36 w 38"/>
                <a:gd name="T7" fmla="*/ 83 h 99"/>
                <a:gd name="T8" fmla="*/ 37 w 38"/>
                <a:gd name="T9" fmla="*/ 97 h 99"/>
                <a:gd name="T10" fmla="*/ 26 w 38"/>
                <a:gd name="T11" fmla="*/ 99 h 99"/>
                <a:gd name="T12" fmla="*/ 9 w 38"/>
                <a:gd name="T13" fmla="*/ 78 h 99"/>
                <a:gd name="T14" fmla="*/ 9 w 38"/>
                <a:gd name="T15" fmla="*/ 38 h 99"/>
                <a:gd name="T16" fmla="*/ 0 w 38"/>
                <a:gd name="T17" fmla="*/ 38 h 99"/>
                <a:gd name="T18" fmla="*/ 0 w 38"/>
                <a:gd name="T19" fmla="*/ 32 h 99"/>
                <a:gd name="T20" fmla="*/ 9 w 38"/>
                <a:gd name="T21" fmla="*/ 22 h 99"/>
                <a:gd name="T22" fmla="*/ 9 w 38"/>
                <a:gd name="T23" fmla="*/ 12 h 99"/>
                <a:gd name="T24" fmla="*/ 24 w 38"/>
                <a:gd name="T25" fmla="*/ 0 h 99"/>
                <a:gd name="T26" fmla="*/ 24 w 38"/>
                <a:gd name="T27" fmla="*/ 23 h 99"/>
                <a:gd name="T28" fmla="*/ 38 w 38"/>
                <a:gd name="T29" fmla="*/ 23 h 99"/>
                <a:gd name="T30" fmla="*/ 38 w 38"/>
                <a:gd name="T31" fmla="*/ 38 h 99"/>
                <a:gd name="T32" fmla="*/ 24 w 38"/>
                <a:gd name="T33" fmla="*/ 3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99">
                  <a:moveTo>
                    <a:pt x="24" y="38"/>
                  </a:moveTo>
                  <a:cubicBezTo>
                    <a:pt x="24" y="76"/>
                    <a:pt x="24" y="76"/>
                    <a:pt x="24" y="76"/>
                  </a:cubicBezTo>
                  <a:cubicBezTo>
                    <a:pt x="24" y="82"/>
                    <a:pt x="26" y="84"/>
                    <a:pt x="31" y="84"/>
                  </a:cubicBezTo>
                  <a:cubicBezTo>
                    <a:pt x="32" y="84"/>
                    <a:pt x="34" y="83"/>
                    <a:pt x="36" y="83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3" y="98"/>
                    <a:pt x="30" y="99"/>
                    <a:pt x="26" y="99"/>
                  </a:cubicBezTo>
                  <a:cubicBezTo>
                    <a:pt x="15" y="99"/>
                    <a:pt x="9" y="93"/>
                    <a:pt x="9" y="7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38"/>
                    <a:pt x="38" y="38"/>
                    <a:pt x="38" y="38"/>
                  </a:cubicBezTo>
                  <a:lnTo>
                    <a:pt x="2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F3742478-CD98-5141-A9EA-6CB88EDB2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101" y="1665288"/>
              <a:ext cx="95250" cy="142875"/>
            </a:xfrm>
            <a:custGeom>
              <a:avLst/>
              <a:gdLst>
                <a:gd name="T0" fmla="*/ 36 w 50"/>
                <a:gd name="T1" fmla="*/ 75 h 76"/>
                <a:gd name="T2" fmla="*/ 36 w 50"/>
                <a:gd name="T3" fmla="*/ 64 h 76"/>
                <a:gd name="T4" fmla="*/ 17 w 50"/>
                <a:gd name="T5" fmla="*/ 76 h 76"/>
                <a:gd name="T6" fmla="*/ 0 w 50"/>
                <a:gd name="T7" fmla="*/ 55 h 76"/>
                <a:gd name="T8" fmla="*/ 0 w 50"/>
                <a:gd name="T9" fmla="*/ 0 h 76"/>
                <a:gd name="T10" fmla="*/ 16 w 50"/>
                <a:gd name="T11" fmla="*/ 0 h 76"/>
                <a:gd name="T12" fmla="*/ 16 w 50"/>
                <a:gd name="T13" fmla="*/ 52 h 76"/>
                <a:gd name="T14" fmla="*/ 23 w 50"/>
                <a:gd name="T15" fmla="*/ 62 h 76"/>
                <a:gd name="T16" fmla="*/ 35 w 50"/>
                <a:gd name="T17" fmla="*/ 54 h 76"/>
                <a:gd name="T18" fmla="*/ 35 w 50"/>
                <a:gd name="T19" fmla="*/ 0 h 76"/>
                <a:gd name="T20" fmla="*/ 50 w 50"/>
                <a:gd name="T21" fmla="*/ 0 h 76"/>
                <a:gd name="T22" fmla="*/ 50 w 50"/>
                <a:gd name="T23" fmla="*/ 75 h 76"/>
                <a:gd name="T24" fmla="*/ 36 w 50"/>
                <a:gd name="T25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6">
                  <a:moveTo>
                    <a:pt x="36" y="75"/>
                  </a:moveTo>
                  <a:cubicBezTo>
                    <a:pt x="36" y="64"/>
                    <a:pt x="36" y="64"/>
                    <a:pt x="36" y="64"/>
                  </a:cubicBezTo>
                  <a:cubicBezTo>
                    <a:pt x="31" y="71"/>
                    <a:pt x="24" y="76"/>
                    <a:pt x="17" y="76"/>
                  </a:cubicBezTo>
                  <a:cubicBezTo>
                    <a:pt x="6" y="76"/>
                    <a:pt x="0" y="68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8"/>
                    <a:pt x="18" y="62"/>
                    <a:pt x="23" y="62"/>
                  </a:cubicBezTo>
                  <a:cubicBezTo>
                    <a:pt x="28" y="62"/>
                    <a:pt x="32" y="59"/>
                    <a:pt x="35" y="5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5"/>
                    <a:pt x="50" y="75"/>
                    <a:pt x="50" y="75"/>
                  </a:cubicBezTo>
                  <a:lnTo>
                    <a:pt x="36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6978FB0-074A-7445-A514-5082B8B9F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1662113"/>
              <a:ext cx="93663" cy="144463"/>
            </a:xfrm>
            <a:custGeom>
              <a:avLst/>
              <a:gdLst>
                <a:gd name="T0" fmla="*/ 35 w 50"/>
                <a:gd name="T1" fmla="*/ 77 h 77"/>
                <a:gd name="T2" fmla="*/ 35 w 50"/>
                <a:gd name="T3" fmla="*/ 25 h 77"/>
                <a:gd name="T4" fmla="*/ 28 w 50"/>
                <a:gd name="T5" fmla="*/ 15 h 77"/>
                <a:gd name="T6" fmla="*/ 15 w 50"/>
                <a:gd name="T7" fmla="*/ 24 h 77"/>
                <a:gd name="T8" fmla="*/ 15 w 50"/>
                <a:gd name="T9" fmla="*/ 77 h 77"/>
                <a:gd name="T10" fmla="*/ 0 w 50"/>
                <a:gd name="T11" fmla="*/ 77 h 77"/>
                <a:gd name="T12" fmla="*/ 0 w 50"/>
                <a:gd name="T13" fmla="*/ 2 h 77"/>
                <a:gd name="T14" fmla="*/ 15 w 50"/>
                <a:gd name="T15" fmla="*/ 2 h 77"/>
                <a:gd name="T16" fmla="*/ 15 w 50"/>
                <a:gd name="T17" fmla="*/ 13 h 77"/>
                <a:gd name="T18" fmla="*/ 34 w 50"/>
                <a:gd name="T19" fmla="*/ 0 h 77"/>
                <a:gd name="T20" fmla="*/ 50 w 50"/>
                <a:gd name="T21" fmla="*/ 22 h 77"/>
                <a:gd name="T22" fmla="*/ 50 w 50"/>
                <a:gd name="T23" fmla="*/ 77 h 77"/>
                <a:gd name="T24" fmla="*/ 35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35" y="77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19"/>
                    <a:pt x="33" y="15"/>
                    <a:pt x="28" y="15"/>
                  </a:cubicBezTo>
                  <a:cubicBezTo>
                    <a:pt x="23" y="15"/>
                    <a:pt x="19" y="19"/>
                    <a:pt x="15" y="24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1" y="5"/>
                    <a:pt x="27" y="0"/>
                    <a:pt x="34" y="0"/>
                  </a:cubicBezTo>
                  <a:cubicBezTo>
                    <a:pt x="45" y="0"/>
                    <a:pt x="50" y="9"/>
                    <a:pt x="50" y="22"/>
                  </a:cubicBezTo>
                  <a:cubicBezTo>
                    <a:pt x="50" y="77"/>
                    <a:pt x="50" y="77"/>
                    <a:pt x="50" y="77"/>
                  </a:cubicBezTo>
                  <a:lnTo>
                    <a:pt x="3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D6353E78-6B01-B543-98A7-CA848642E8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8876" y="1662113"/>
              <a:ext cx="96838" cy="146050"/>
            </a:xfrm>
            <a:custGeom>
              <a:avLst/>
              <a:gdLst>
                <a:gd name="T0" fmla="*/ 50 w 51"/>
                <a:gd name="T1" fmla="*/ 45 h 78"/>
                <a:gd name="T2" fmla="*/ 15 w 51"/>
                <a:gd name="T3" fmla="*/ 45 h 78"/>
                <a:gd name="T4" fmla="*/ 31 w 51"/>
                <a:gd name="T5" fmla="*/ 64 h 78"/>
                <a:gd name="T6" fmla="*/ 46 w 51"/>
                <a:gd name="T7" fmla="*/ 60 h 78"/>
                <a:gd name="T8" fmla="*/ 48 w 51"/>
                <a:gd name="T9" fmla="*/ 74 h 78"/>
                <a:gd name="T10" fmla="*/ 29 w 51"/>
                <a:gd name="T11" fmla="*/ 78 h 78"/>
                <a:gd name="T12" fmla="*/ 0 w 51"/>
                <a:gd name="T13" fmla="*/ 40 h 78"/>
                <a:gd name="T14" fmla="*/ 27 w 51"/>
                <a:gd name="T15" fmla="*/ 0 h 78"/>
                <a:gd name="T16" fmla="*/ 51 w 51"/>
                <a:gd name="T17" fmla="*/ 36 h 78"/>
                <a:gd name="T18" fmla="*/ 50 w 51"/>
                <a:gd name="T19" fmla="*/ 45 h 78"/>
                <a:gd name="T20" fmla="*/ 37 w 51"/>
                <a:gd name="T21" fmla="*/ 34 h 78"/>
                <a:gd name="T22" fmla="*/ 27 w 51"/>
                <a:gd name="T23" fmla="*/ 15 h 78"/>
                <a:gd name="T24" fmla="*/ 15 w 51"/>
                <a:gd name="T25" fmla="*/ 34 h 78"/>
                <a:gd name="T26" fmla="*/ 37 w 51"/>
                <a:gd name="T27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8">
                  <a:moveTo>
                    <a:pt x="50" y="45"/>
                  </a:moveTo>
                  <a:cubicBezTo>
                    <a:pt x="15" y="45"/>
                    <a:pt x="15" y="45"/>
                    <a:pt x="15" y="45"/>
                  </a:cubicBezTo>
                  <a:cubicBezTo>
                    <a:pt x="16" y="56"/>
                    <a:pt x="20" y="64"/>
                    <a:pt x="31" y="64"/>
                  </a:cubicBezTo>
                  <a:cubicBezTo>
                    <a:pt x="35" y="64"/>
                    <a:pt x="40" y="62"/>
                    <a:pt x="46" y="6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1" y="76"/>
                    <a:pt x="35" y="78"/>
                    <a:pt x="29" y="78"/>
                  </a:cubicBezTo>
                  <a:cubicBezTo>
                    <a:pt x="10" y="78"/>
                    <a:pt x="0" y="63"/>
                    <a:pt x="0" y="40"/>
                  </a:cubicBezTo>
                  <a:cubicBezTo>
                    <a:pt x="0" y="19"/>
                    <a:pt x="10" y="0"/>
                    <a:pt x="27" y="0"/>
                  </a:cubicBezTo>
                  <a:cubicBezTo>
                    <a:pt x="43" y="0"/>
                    <a:pt x="51" y="16"/>
                    <a:pt x="51" y="36"/>
                  </a:cubicBezTo>
                  <a:cubicBezTo>
                    <a:pt x="51" y="39"/>
                    <a:pt x="51" y="42"/>
                    <a:pt x="50" y="45"/>
                  </a:cubicBezTo>
                  <a:close/>
                  <a:moveTo>
                    <a:pt x="37" y="34"/>
                  </a:moveTo>
                  <a:cubicBezTo>
                    <a:pt x="37" y="23"/>
                    <a:pt x="33" y="15"/>
                    <a:pt x="27" y="15"/>
                  </a:cubicBezTo>
                  <a:cubicBezTo>
                    <a:pt x="20" y="15"/>
                    <a:pt x="16" y="21"/>
                    <a:pt x="15" y="34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</p:grpSp>
      <p:pic>
        <p:nvPicPr>
          <p:cNvPr id="14" name="Picture 6" descr="Cloud - Free weather icons">
            <a:extLst>
              <a:ext uri="{FF2B5EF4-FFF2-40B4-BE49-F238E27FC236}">
                <a16:creationId xmlns:a16="http://schemas.microsoft.com/office/drawing/2014/main" id="{052C6B65-C76A-5D4F-B939-01D6DF8E5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053" y="2206640"/>
            <a:ext cx="1014026" cy="993262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2CA8B6F-14DA-CD48-ADA6-FEFC55DA8954}"/>
              </a:ext>
            </a:extLst>
          </p:cNvPr>
          <p:cNvSpPr txBox="1"/>
          <p:nvPr/>
        </p:nvSpPr>
        <p:spPr>
          <a:xfrm>
            <a:off x="5643274" y="2561928"/>
            <a:ext cx="7409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SRv6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Network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B397A04-A19C-C844-B84F-15E7F9AB3DA1}"/>
              </a:ext>
            </a:extLst>
          </p:cNvPr>
          <p:cNvGrpSpPr>
            <a:grpSpLocks noChangeAspect="1"/>
          </p:cNvGrpSpPr>
          <p:nvPr/>
        </p:nvGrpSpPr>
        <p:grpSpPr>
          <a:xfrm>
            <a:off x="6915545" y="2613348"/>
            <a:ext cx="372849" cy="343247"/>
            <a:chOff x="6777038" y="1279526"/>
            <a:chExt cx="860425" cy="860425"/>
          </a:xfrm>
        </p:grpSpPr>
        <p:sp>
          <p:nvSpPr>
            <p:cNvPr id="24" name="Oval 7">
              <a:extLst>
                <a:ext uri="{FF2B5EF4-FFF2-40B4-BE49-F238E27FC236}">
                  <a16:creationId xmlns:a16="http://schemas.microsoft.com/office/drawing/2014/main" id="{1B1A4410-AEC7-FF4E-ABE2-A2FD13399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7038" y="1279526"/>
              <a:ext cx="860425" cy="86042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4FEEFB9-F13A-1A40-B7FA-3F6202738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6726" y="1573213"/>
              <a:ext cx="127000" cy="234950"/>
            </a:xfrm>
            <a:custGeom>
              <a:avLst/>
              <a:gdLst>
                <a:gd name="T0" fmla="*/ 74 w 80"/>
                <a:gd name="T1" fmla="*/ 148 h 148"/>
                <a:gd name="T2" fmla="*/ 20 w 80"/>
                <a:gd name="T3" fmla="*/ 57 h 148"/>
                <a:gd name="T4" fmla="*/ 20 w 80"/>
                <a:gd name="T5" fmla="*/ 147 h 148"/>
                <a:gd name="T6" fmla="*/ 0 w 80"/>
                <a:gd name="T7" fmla="*/ 147 h 148"/>
                <a:gd name="T8" fmla="*/ 0 w 80"/>
                <a:gd name="T9" fmla="*/ 0 h 148"/>
                <a:gd name="T10" fmla="*/ 7 w 80"/>
                <a:gd name="T11" fmla="*/ 0 h 148"/>
                <a:gd name="T12" fmla="*/ 61 w 80"/>
                <a:gd name="T13" fmla="*/ 89 h 148"/>
                <a:gd name="T14" fmla="*/ 61 w 80"/>
                <a:gd name="T15" fmla="*/ 1 h 148"/>
                <a:gd name="T16" fmla="*/ 80 w 80"/>
                <a:gd name="T17" fmla="*/ 1 h 148"/>
                <a:gd name="T18" fmla="*/ 80 w 80"/>
                <a:gd name="T19" fmla="*/ 147 h 148"/>
                <a:gd name="T20" fmla="*/ 74 w 80"/>
                <a:gd name="T2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148">
                  <a:moveTo>
                    <a:pt x="74" y="148"/>
                  </a:moveTo>
                  <a:lnTo>
                    <a:pt x="20" y="57"/>
                  </a:lnTo>
                  <a:lnTo>
                    <a:pt x="20" y="147"/>
                  </a:lnTo>
                  <a:lnTo>
                    <a:pt x="0" y="14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1" y="89"/>
                  </a:lnTo>
                  <a:lnTo>
                    <a:pt x="61" y="1"/>
                  </a:lnTo>
                  <a:lnTo>
                    <a:pt x="80" y="1"/>
                  </a:lnTo>
                  <a:lnTo>
                    <a:pt x="80" y="147"/>
                  </a:lnTo>
                  <a:lnTo>
                    <a:pt x="74" y="1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F982F16F-76DF-164D-990D-712431D3FA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67538" y="1662113"/>
              <a:ext cx="95250" cy="146050"/>
            </a:xfrm>
            <a:custGeom>
              <a:avLst/>
              <a:gdLst>
                <a:gd name="T0" fmla="*/ 50 w 51"/>
                <a:gd name="T1" fmla="*/ 45 h 78"/>
                <a:gd name="T2" fmla="*/ 15 w 51"/>
                <a:gd name="T3" fmla="*/ 45 h 78"/>
                <a:gd name="T4" fmla="*/ 31 w 51"/>
                <a:gd name="T5" fmla="*/ 64 h 78"/>
                <a:gd name="T6" fmla="*/ 46 w 51"/>
                <a:gd name="T7" fmla="*/ 60 h 78"/>
                <a:gd name="T8" fmla="*/ 48 w 51"/>
                <a:gd name="T9" fmla="*/ 74 h 78"/>
                <a:gd name="T10" fmla="*/ 29 w 51"/>
                <a:gd name="T11" fmla="*/ 78 h 78"/>
                <a:gd name="T12" fmla="*/ 0 w 51"/>
                <a:gd name="T13" fmla="*/ 40 h 78"/>
                <a:gd name="T14" fmla="*/ 27 w 51"/>
                <a:gd name="T15" fmla="*/ 0 h 78"/>
                <a:gd name="T16" fmla="*/ 51 w 51"/>
                <a:gd name="T17" fmla="*/ 36 h 78"/>
                <a:gd name="T18" fmla="*/ 50 w 51"/>
                <a:gd name="T19" fmla="*/ 45 h 78"/>
                <a:gd name="T20" fmla="*/ 37 w 51"/>
                <a:gd name="T21" fmla="*/ 34 h 78"/>
                <a:gd name="T22" fmla="*/ 27 w 51"/>
                <a:gd name="T23" fmla="*/ 15 h 78"/>
                <a:gd name="T24" fmla="*/ 15 w 51"/>
                <a:gd name="T25" fmla="*/ 34 h 78"/>
                <a:gd name="T26" fmla="*/ 37 w 51"/>
                <a:gd name="T27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8">
                  <a:moveTo>
                    <a:pt x="50" y="45"/>
                  </a:moveTo>
                  <a:cubicBezTo>
                    <a:pt x="15" y="45"/>
                    <a:pt x="15" y="45"/>
                    <a:pt x="15" y="45"/>
                  </a:cubicBezTo>
                  <a:cubicBezTo>
                    <a:pt x="16" y="56"/>
                    <a:pt x="20" y="64"/>
                    <a:pt x="31" y="64"/>
                  </a:cubicBezTo>
                  <a:cubicBezTo>
                    <a:pt x="35" y="64"/>
                    <a:pt x="40" y="62"/>
                    <a:pt x="46" y="6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1" y="76"/>
                    <a:pt x="35" y="78"/>
                    <a:pt x="29" y="78"/>
                  </a:cubicBezTo>
                  <a:cubicBezTo>
                    <a:pt x="10" y="78"/>
                    <a:pt x="0" y="63"/>
                    <a:pt x="0" y="40"/>
                  </a:cubicBezTo>
                  <a:cubicBezTo>
                    <a:pt x="0" y="19"/>
                    <a:pt x="10" y="0"/>
                    <a:pt x="27" y="0"/>
                  </a:cubicBezTo>
                  <a:cubicBezTo>
                    <a:pt x="43" y="0"/>
                    <a:pt x="51" y="16"/>
                    <a:pt x="51" y="36"/>
                  </a:cubicBezTo>
                  <a:cubicBezTo>
                    <a:pt x="51" y="39"/>
                    <a:pt x="51" y="42"/>
                    <a:pt x="50" y="45"/>
                  </a:cubicBezTo>
                  <a:close/>
                  <a:moveTo>
                    <a:pt x="37" y="34"/>
                  </a:moveTo>
                  <a:cubicBezTo>
                    <a:pt x="37" y="23"/>
                    <a:pt x="34" y="15"/>
                    <a:pt x="27" y="15"/>
                  </a:cubicBezTo>
                  <a:cubicBezTo>
                    <a:pt x="20" y="15"/>
                    <a:pt x="16" y="21"/>
                    <a:pt x="15" y="34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54AE5F68-0E81-DF41-83CF-3FB3A48C4B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81838" y="1663701"/>
              <a:ext cx="100013" cy="204788"/>
            </a:xfrm>
            <a:custGeom>
              <a:avLst/>
              <a:gdLst>
                <a:gd name="T0" fmla="*/ 29 w 53"/>
                <a:gd name="T1" fmla="*/ 77 h 109"/>
                <a:gd name="T2" fmla="*/ 15 w 53"/>
                <a:gd name="T3" fmla="*/ 71 h 109"/>
                <a:gd name="T4" fmla="*/ 15 w 53"/>
                <a:gd name="T5" fmla="*/ 109 h 109"/>
                <a:gd name="T6" fmla="*/ 0 w 53"/>
                <a:gd name="T7" fmla="*/ 109 h 109"/>
                <a:gd name="T8" fmla="*/ 0 w 53"/>
                <a:gd name="T9" fmla="*/ 1 h 109"/>
                <a:gd name="T10" fmla="*/ 14 w 53"/>
                <a:gd name="T11" fmla="*/ 1 h 109"/>
                <a:gd name="T12" fmla="*/ 14 w 53"/>
                <a:gd name="T13" fmla="*/ 8 h 109"/>
                <a:gd name="T14" fmla="*/ 30 w 53"/>
                <a:gd name="T15" fmla="*/ 0 h 109"/>
                <a:gd name="T16" fmla="*/ 53 w 53"/>
                <a:gd name="T17" fmla="*/ 37 h 109"/>
                <a:gd name="T18" fmla="*/ 29 w 53"/>
                <a:gd name="T19" fmla="*/ 77 h 109"/>
                <a:gd name="T20" fmla="*/ 25 w 53"/>
                <a:gd name="T21" fmla="*/ 14 h 109"/>
                <a:gd name="T22" fmla="*/ 15 w 53"/>
                <a:gd name="T23" fmla="*/ 20 h 109"/>
                <a:gd name="T24" fmla="*/ 15 w 53"/>
                <a:gd name="T25" fmla="*/ 58 h 109"/>
                <a:gd name="T26" fmla="*/ 25 w 53"/>
                <a:gd name="T27" fmla="*/ 63 h 109"/>
                <a:gd name="T28" fmla="*/ 38 w 53"/>
                <a:gd name="T29" fmla="*/ 37 h 109"/>
                <a:gd name="T30" fmla="*/ 25 w 53"/>
                <a:gd name="T31" fmla="*/ 1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109">
                  <a:moveTo>
                    <a:pt x="29" y="77"/>
                  </a:moveTo>
                  <a:cubicBezTo>
                    <a:pt x="23" y="77"/>
                    <a:pt x="19" y="75"/>
                    <a:pt x="15" y="71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9" y="3"/>
                    <a:pt x="24" y="0"/>
                    <a:pt x="30" y="0"/>
                  </a:cubicBezTo>
                  <a:cubicBezTo>
                    <a:pt x="43" y="0"/>
                    <a:pt x="53" y="14"/>
                    <a:pt x="53" y="37"/>
                  </a:cubicBezTo>
                  <a:cubicBezTo>
                    <a:pt x="53" y="60"/>
                    <a:pt x="43" y="77"/>
                    <a:pt x="29" y="77"/>
                  </a:cubicBezTo>
                  <a:close/>
                  <a:moveTo>
                    <a:pt x="25" y="14"/>
                  </a:moveTo>
                  <a:cubicBezTo>
                    <a:pt x="21" y="14"/>
                    <a:pt x="18" y="16"/>
                    <a:pt x="15" y="20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8" y="61"/>
                    <a:pt x="21" y="63"/>
                    <a:pt x="25" y="63"/>
                  </a:cubicBezTo>
                  <a:cubicBezTo>
                    <a:pt x="32" y="63"/>
                    <a:pt x="38" y="54"/>
                    <a:pt x="38" y="37"/>
                  </a:cubicBezTo>
                  <a:cubicBezTo>
                    <a:pt x="38" y="21"/>
                    <a:pt x="33" y="14"/>
                    <a:pt x="2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CABE94EB-F8C1-9F4D-A5E9-566A87718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76" y="1622426"/>
              <a:ext cx="71438" cy="185738"/>
            </a:xfrm>
            <a:custGeom>
              <a:avLst/>
              <a:gdLst>
                <a:gd name="T0" fmla="*/ 24 w 38"/>
                <a:gd name="T1" fmla="*/ 38 h 99"/>
                <a:gd name="T2" fmla="*/ 24 w 38"/>
                <a:gd name="T3" fmla="*/ 76 h 99"/>
                <a:gd name="T4" fmla="*/ 31 w 38"/>
                <a:gd name="T5" fmla="*/ 84 h 99"/>
                <a:gd name="T6" fmla="*/ 36 w 38"/>
                <a:gd name="T7" fmla="*/ 83 h 99"/>
                <a:gd name="T8" fmla="*/ 37 w 38"/>
                <a:gd name="T9" fmla="*/ 97 h 99"/>
                <a:gd name="T10" fmla="*/ 26 w 38"/>
                <a:gd name="T11" fmla="*/ 99 h 99"/>
                <a:gd name="T12" fmla="*/ 9 w 38"/>
                <a:gd name="T13" fmla="*/ 78 h 99"/>
                <a:gd name="T14" fmla="*/ 9 w 38"/>
                <a:gd name="T15" fmla="*/ 38 h 99"/>
                <a:gd name="T16" fmla="*/ 0 w 38"/>
                <a:gd name="T17" fmla="*/ 38 h 99"/>
                <a:gd name="T18" fmla="*/ 0 w 38"/>
                <a:gd name="T19" fmla="*/ 32 h 99"/>
                <a:gd name="T20" fmla="*/ 9 w 38"/>
                <a:gd name="T21" fmla="*/ 22 h 99"/>
                <a:gd name="T22" fmla="*/ 9 w 38"/>
                <a:gd name="T23" fmla="*/ 12 h 99"/>
                <a:gd name="T24" fmla="*/ 24 w 38"/>
                <a:gd name="T25" fmla="*/ 0 h 99"/>
                <a:gd name="T26" fmla="*/ 24 w 38"/>
                <a:gd name="T27" fmla="*/ 23 h 99"/>
                <a:gd name="T28" fmla="*/ 38 w 38"/>
                <a:gd name="T29" fmla="*/ 23 h 99"/>
                <a:gd name="T30" fmla="*/ 38 w 38"/>
                <a:gd name="T31" fmla="*/ 38 h 99"/>
                <a:gd name="T32" fmla="*/ 24 w 38"/>
                <a:gd name="T33" fmla="*/ 3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99">
                  <a:moveTo>
                    <a:pt x="24" y="38"/>
                  </a:moveTo>
                  <a:cubicBezTo>
                    <a:pt x="24" y="76"/>
                    <a:pt x="24" y="76"/>
                    <a:pt x="24" y="76"/>
                  </a:cubicBezTo>
                  <a:cubicBezTo>
                    <a:pt x="24" y="82"/>
                    <a:pt x="26" y="84"/>
                    <a:pt x="31" y="84"/>
                  </a:cubicBezTo>
                  <a:cubicBezTo>
                    <a:pt x="32" y="84"/>
                    <a:pt x="34" y="83"/>
                    <a:pt x="36" y="83"/>
                  </a:cubicBezTo>
                  <a:cubicBezTo>
                    <a:pt x="37" y="97"/>
                    <a:pt x="37" y="97"/>
                    <a:pt x="37" y="97"/>
                  </a:cubicBezTo>
                  <a:cubicBezTo>
                    <a:pt x="33" y="98"/>
                    <a:pt x="30" y="99"/>
                    <a:pt x="26" y="99"/>
                  </a:cubicBezTo>
                  <a:cubicBezTo>
                    <a:pt x="15" y="99"/>
                    <a:pt x="9" y="93"/>
                    <a:pt x="9" y="7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38"/>
                    <a:pt x="38" y="38"/>
                    <a:pt x="38" y="38"/>
                  </a:cubicBezTo>
                  <a:lnTo>
                    <a:pt x="24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08BC3B8B-491A-2F43-87C8-545E83F81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7101" y="1665288"/>
              <a:ext cx="95250" cy="142875"/>
            </a:xfrm>
            <a:custGeom>
              <a:avLst/>
              <a:gdLst>
                <a:gd name="T0" fmla="*/ 36 w 50"/>
                <a:gd name="T1" fmla="*/ 75 h 76"/>
                <a:gd name="T2" fmla="*/ 36 w 50"/>
                <a:gd name="T3" fmla="*/ 64 h 76"/>
                <a:gd name="T4" fmla="*/ 17 w 50"/>
                <a:gd name="T5" fmla="*/ 76 h 76"/>
                <a:gd name="T6" fmla="*/ 0 w 50"/>
                <a:gd name="T7" fmla="*/ 55 h 76"/>
                <a:gd name="T8" fmla="*/ 0 w 50"/>
                <a:gd name="T9" fmla="*/ 0 h 76"/>
                <a:gd name="T10" fmla="*/ 16 w 50"/>
                <a:gd name="T11" fmla="*/ 0 h 76"/>
                <a:gd name="T12" fmla="*/ 16 w 50"/>
                <a:gd name="T13" fmla="*/ 52 h 76"/>
                <a:gd name="T14" fmla="*/ 23 w 50"/>
                <a:gd name="T15" fmla="*/ 62 h 76"/>
                <a:gd name="T16" fmla="*/ 35 w 50"/>
                <a:gd name="T17" fmla="*/ 54 h 76"/>
                <a:gd name="T18" fmla="*/ 35 w 50"/>
                <a:gd name="T19" fmla="*/ 0 h 76"/>
                <a:gd name="T20" fmla="*/ 50 w 50"/>
                <a:gd name="T21" fmla="*/ 0 h 76"/>
                <a:gd name="T22" fmla="*/ 50 w 50"/>
                <a:gd name="T23" fmla="*/ 75 h 76"/>
                <a:gd name="T24" fmla="*/ 36 w 50"/>
                <a:gd name="T25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6">
                  <a:moveTo>
                    <a:pt x="36" y="75"/>
                  </a:moveTo>
                  <a:cubicBezTo>
                    <a:pt x="36" y="64"/>
                    <a:pt x="36" y="64"/>
                    <a:pt x="36" y="64"/>
                  </a:cubicBezTo>
                  <a:cubicBezTo>
                    <a:pt x="31" y="71"/>
                    <a:pt x="24" y="76"/>
                    <a:pt x="17" y="76"/>
                  </a:cubicBezTo>
                  <a:cubicBezTo>
                    <a:pt x="6" y="76"/>
                    <a:pt x="0" y="68"/>
                    <a:pt x="0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8"/>
                    <a:pt x="18" y="62"/>
                    <a:pt x="23" y="62"/>
                  </a:cubicBezTo>
                  <a:cubicBezTo>
                    <a:pt x="28" y="62"/>
                    <a:pt x="32" y="59"/>
                    <a:pt x="35" y="54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75"/>
                    <a:pt x="50" y="75"/>
                    <a:pt x="50" y="75"/>
                  </a:cubicBezTo>
                  <a:lnTo>
                    <a:pt x="36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FF8E237E-D869-B142-88D4-7EDA970CB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1662113"/>
              <a:ext cx="93663" cy="144463"/>
            </a:xfrm>
            <a:custGeom>
              <a:avLst/>
              <a:gdLst>
                <a:gd name="T0" fmla="*/ 35 w 50"/>
                <a:gd name="T1" fmla="*/ 77 h 77"/>
                <a:gd name="T2" fmla="*/ 35 w 50"/>
                <a:gd name="T3" fmla="*/ 25 h 77"/>
                <a:gd name="T4" fmla="*/ 28 w 50"/>
                <a:gd name="T5" fmla="*/ 15 h 77"/>
                <a:gd name="T6" fmla="*/ 15 w 50"/>
                <a:gd name="T7" fmla="*/ 24 h 77"/>
                <a:gd name="T8" fmla="*/ 15 w 50"/>
                <a:gd name="T9" fmla="*/ 77 h 77"/>
                <a:gd name="T10" fmla="*/ 0 w 50"/>
                <a:gd name="T11" fmla="*/ 77 h 77"/>
                <a:gd name="T12" fmla="*/ 0 w 50"/>
                <a:gd name="T13" fmla="*/ 2 h 77"/>
                <a:gd name="T14" fmla="*/ 15 w 50"/>
                <a:gd name="T15" fmla="*/ 2 h 77"/>
                <a:gd name="T16" fmla="*/ 15 w 50"/>
                <a:gd name="T17" fmla="*/ 13 h 77"/>
                <a:gd name="T18" fmla="*/ 34 w 50"/>
                <a:gd name="T19" fmla="*/ 0 h 77"/>
                <a:gd name="T20" fmla="*/ 50 w 50"/>
                <a:gd name="T21" fmla="*/ 22 h 77"/>
                <a:gd name="T22" fmla="*/ 50 w 50"/>
                <a:gd name="T23" fmla="*/ 77 h 77"/>
                <a:gd name="T24" fmla="*/ 35 w 5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77">
                  <a:moveTo>
                    <a:pt x="35" y="77"/>
                  </a:moveTo>
                  <a:cubicBezTo>
                    <a:pt x="35" y="25"/>
                    <a:pt x="35" y="25"/>
                    <a:pt x="35" y="25"/>
                  </a:cubicBezTo>
                  <a:cubicBezTo>
                    <a:pt x="35" y="19"/>
                    <a:pt x="33" y="15"/>
                    <a:pt x="28" y="15"/>
                  </a:cubicBezTo>
                  <a:cubicBezTo>
                    <a:pt x="23" y="15"/>
                    <a:pt x="19" y="19"/>
                    <a:pt x="15" y="24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1" y="5"/>
                    <a:pt x="27" y="0"/>
                    <a:pt x="34" y="0"/>
                  </a:cubicBezTo>
                  <a:cubicBezTo>
                    <a:pt x="45" y="0"/>
                    <a:pt x="50" y="9"/>
                    <a:pt x="50" y="22"/>
                  </a:cubicBezTo>
                  <a:cubicBezTo>
                    <a:pt x="50" y="77"/>
                    <a:pt x="50" y="77"/>
                    <a:pt x="50" y="77"/>
                  </a:cubicBezTo>
                  <a:lnTo>
                    <a:pt x="3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295D3A1C-A527-FD4D-807C-C21A1CCA12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8876" y="1662113"/>
              <a:ext cx="96838" cy="146050"/>
            </a:xfrm>
            <a:custGeom>
              <a:avLst/>
              <a:gdLst>
                <a:gd name="T0" fmla="*/ 50 w 51"/>
                <a:gd name="T1" fmla="*/ 45 h 78"/>
                <a:gd name="T2" fmla="*/ 15 w 51"/>
                <a:gd name="T3" fmla="*/ 45 h 78"/>
                <a:gd name="T4" fmla="*/ 31 w 51"/>
                <a:gd name="T5" fmla="*/ 64 h 78"/>
                <a:gd name="T6" fmla="*/ 46 w 51"/>
                <a:gd name="T7" fmla="*/ 60 h 78"/>
                <a:gd name="T8" fmla="*/ 48 w 51"/>
                <a:gd name="T9" fmla="*/ 74 h 78"/>
                <a:gd name="T10" fmla="*/ 29 w 51"/>
                <a:gd name="T11" fmla="*/ 78 h 78"/>
                <a:gd name="T12" fmla="*/ 0 w 51"/>
                <a:gd name="T13" fmla="*/ 40 h 78"/>
                <a:gd name="T14" fmla="*/ 27 w 51"/>
                <a:gd name="T15" fmla="*/ 0 h 78"/>
                <a:gd name="T16" fmla="*/ 51 w 51"/>
                <a:gd name="T17" fmla="*/ 36 h 78"/>
                <a:gd name="T18" fmla="*/ 50 w 51"/>
                <a:gd name="T19" fmla="*/ 45 h 78"/>
                <a:gd name="T20" fmla="*/ 37 w 51"/>
                <a:gd name="T21" fmla="*/ 34 h 78"/>
                <a:gd name="T22" fmla="*/ 27 w 51"/>
                <a:gd name="T23" fmla="*/ 15 h 78"/>
                <a:gd name="T24" fmla="*/ 15 w 51"/>
                <a:gd name="T25" fmla="*/ 34 h 78"/>
                <a:gd name="T26" fmla="*/ 37 w 51"/>
                <a:gd name="T27" fmla="*/ 3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78">
                  <a:moveTo>
                    <a:pt x="50" y="45"/>
                  </a:moveTo>
                  <a:cubicBezTo>
                    <a:pt x="15" y="45"/>
                    <a:pt x="15" y="45"/>
                    <a:pt x="15" y="45"/>
                  </a:cubicBezTo>
                  <a:cubicBezTo>
                    <a:pt x="16" y="56"/>
                    <a:pt x="20" y="64"/>
                    <a:pt x="31" y="64"/>
                  </a:cubicBezTo>
                  <a:cubicBezTo>
                    <a:pt x="35" y="64"/>
                    <a:pt x="40" y="62"/>
                    <a:pt x="46" y="60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1" y="76"/>
                    <a:pt x="35" y="78"/>
                    <a:pt x="29" y="78"/>
                  </a:cubicBezTo>
                  <a:cubicBezTo>
                    <a:pt x="10" y="78"/>
                    <a:pt x="0" y="63"/>
                    <a:pt x="0" y="40"/>
                  </a:cubicBezTo>
                  <a:cubicBezTo>
                    <a:pt x="0" y="19"/>
                    <a:pt x="10" y="0"/>
                    <a:pt x="27" y="0"/>
                  </a:cubicBezTo>
                  <a:cubicBezTo>
                    <a:pt x="43" y="0"/>
                    <a:pt x="51" y="16"/>
                    <a:pt x="51" y="36"/>
                  </a:cubicBezTo>
                  <a:cubicBezTo>
                    <a:pt x="51" y="39"/>
                    <a:pt x="51" y="42"/>
                    <a:pt x="50" y="45"/>
                  </a:cubicBezTo>
                  <a:close/>
                  <a:moveTo>
                    <a:pt x="37" y="34"/>
                  </a:moveTo>
                  <a:cubicBezTo>
                    <a:pt x="37" y="23"/>
                    <a:pt x="33" y="15"/>
                    <a:pt x="27" y="15"/>
                  </a:cubicBezTo>
                  <a:cubicBezTo>
                    <a:pt x="20" y="15"/>
                    <a:pt x="16" y="21"/>
                    <a:pt x="15" y="34"/>
                  </a:cubicBezTo>
                  <a:lnTo>
                    <a:pt x="37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050">
                <a:solidFill>
                  <a:srgbClr val="031432"/>
                </a:solidFill>
                <a:latin typeface="Verlag Book" pitchFamily="2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679269D-46CA-1247-9C4D-A7B39C122687}"/>
              </a:ext>
            </a:extLst>
          </p:cNvPr>
          <p:cNvCxnSpPr/>
          <p:nvPr/>
        </p:nvCxnSpPr>
        <p:spPr>
          <a:xfrm flipV="1">
            <a:off x="4803554" y="2383173"/>
            <a:ext cx="392455" cy="33443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C3F2CE-203D-E544-B81A-5F8C110E07D7}"/>
              </a:ext>
            </a:extLst>
          </p:cNvPr>
          <p:cNvCxnSpPr/>
          <p:nvPr/>
        </p:nvCxnSpPr>
        <p:spPr>
          <a:xfrm>
            <a:off x="4759121" y="2848301"/>
            <a:ext cx="501208" cy="40891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1120AE1-9F73-0B49-AF94-2B7FDBE654E0}"/>
              </a:ext>
            </a:extLst>
          </p:cNvPr>
          <p:cNvCxnSpPr/>
          <p:nvPr/>
        </p:nvCxnSpPr>
        <p:spPr>
          <a:xfrm>
            <a:off x="6600050" y="2807454"/>
            <a:ext cx="272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5BA4C0-D009-E148-8FCD-F56999D86262}"/>
              </a:ext>
            </a:extLst>
          </p:cNvPr>
          <p:cNvCxnSpPr/>
          <p:nvPr/>
        </p:nvCxnSpPr>
        <p:spPr>
          <a:xfrm>
            <a:off x="7351637" y="2807454"/>
            <a:ext cx="30697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7228FD9-5621-2749-A6D1-474C347CBA31}"/>
              </a:ext>
            </a:extLst>
          </p:cNvPr>
          <p:cNvSpPr txBox="1"/>
          <p:nvPr/>
        </p:nvSpPr>
        <p:spPr>
          <a:xfrm>
            <a:off x="7282202" y="2550392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E1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70734E-6B1D-6C44-A251-870B893C4FCC}"/>
              </a:ext>
            </a:extLst>
          </p:cNvPr>
          <p:cNvSpPr txBox="1"/>
          <p:nvPr/>
        </p:nvSpPr>
        <p:spPr>
          <a:xfrm>
            <a:off x="4370148" y="2650556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E1</a:t>
            </a:r>
          </a:p>
        </p:txBody>
      </p:sp>
      <p:pic>
        <p:nvPicPr>
          <p:cNvPr id="56" name="Picture 55" descr="\\genband.com\depts\marketing\WEBSITE\Genband Docs 2013\Image FOlder\2013 Images\G9\g9_front_060507_300dpi 2.png">
            <a:extLst>
              <a:ext uri="{FF2B5EF4-FFF2-40B4-BE49-F238E27FC236}">
                <a16:creationId xmlns:a16="http://schemas.microsoft.com/office/drawing/2014/main" id="{2FC74D41-C0D7-EF40-BAAF-4CE962E9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6403" y="1339236"/>
            <a:ext cx="357909" cy="380871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 descr="\\genband.com\depts\marketing\WEBSITE\Genband Docs 2013\Image FOlder\2013 Images\G9\g9_front_060507_300dpi 2.png">
            <a:extLst>
              <a:ext uri="{FF2B5EF4-FFF2-40B4-BE49-F238E27FC236}">
                <a16:creationId xmlns:a16="http://schemas.microsoft.com/office/drawing/2014/main" id="{95C38287-9215-5246-80D1-B76CE36C3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140" y="1308874"/>
            <a:ext cx="357909" cy="380871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2C0198-3177-1C44-9A43-C8FF0F3EE1B2}"/>
              </a:ext>
            </a:extLst>
          </p:cNvPr>
          <p:cNvSpPr txBox="1"/>
          <p:nvPr/>
        </p:nvSpPr>
        <p:spPr>
          <a:xfrm>
            <a:off x="5691769" y="1390587"/>
            <a:ext cx="1139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1400" dirty="0"/>
              <a:t>SDH Ring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413F4C-E672-474B-91B1-8B2CBADEDC09}"/>
              </a:ext>
            </a:extLst>
          </p:cNvPr>
          <p:cNvSpPr txBox="1"/>
          <p:nvPr/>
        </p:nvSpPr>
        <p:spPr>
          <a:xfrm>
            <a:off x="4349433" y="1412419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E1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0B19620-8F22-E940-A036-75FD0301851B}"/>
              </a:ext>
            </a:extLst>
          </p:cNvPr>
          <p:cNvSpPr txBox="1"/>
          <p:nvPr/>
        </p:nvSpPr>
        <p:spPr>
          <a:xfrm>
            <a:off x="7649227" y="1348702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E1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BFFD2EE-06B6-FE46-B4BA-1DAFA05C381F}"/>
              </a:ext>
            </a:extLst>
          </p:cNvPr>
          <p:cNvCxnSpPr>
            <a:cxnSpLocks/>
            <a:stCxn id="58" idx="3"/>
            <a:endCxn id="56" idx="1"/>
          </p:cNvCxnSpPr>
          <p:nvPr/>
        </p:nvCxnSpPr>
        <p:spPr>
          <a:xfrm>
            <a:off x="4675163" y="1527835"/>
            <a:ext cx="501240" cy="183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0043AB3-9C82-1C42-B69E-FB44DBE46482}"/>
              </a:ext>
            </a:extLst>
          </p:cNvPr>
          <p:cNvCxnSpPr>
            <a:cxnSpLocks/>
          </p:cNvCxnSpPr>
          <p:nvPr/>
        </p:nvCxnSpPr>
        <p:spPr>
          <a:xfrm>
            <a:off x="7181534" y="1500861"/>
            <a:ext cx="501240" cy="183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FB240D22-F213-D54A-AF23-52A8C432F0C8}"/>
              </a:ext>
            </a:extLst>
          </p:cNvPr>
          <p:cNvSpPr/>
          <p:nvPr/>
        </p:nvSpPr>
        <p:spPr>
          <a:xfrm>
            <a:off x="7986759" y="1328128"/>
            <a:ext cx="369104" cy="20180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dk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2332B90-CAB4-624C-94F3-3C7A6437687D}"/>
              </a:ext>
            </a:extLst>
          </p:cNvPr>
          <p:cNvSpPr/>
          <p:nvPr/>
        </p:nvSpPr>
        <p:spPr>
          <a:xfrm>
            <a:off x="3856982" y="1310811"/>
            <a:ext cx="369104" cy="20180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5B64BA3-4D32-6845-AAFF-C63D36A7064D}"/>
              </a:ext>
            </a:extLst>
          </p:cNvPr>
          <p:cNvSpPr txBox="1"/>
          <p:nvPr/>
        </p:nvSpPr>
        <p:spPr>
          <a:xfrm>
            <a:off x="3762440" y="339045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Remote </a:t>
            </a:r>
          </a:p>
          <a:p>
            <a:pPr algn="ctr"/>
            <a:r>
              <a:rPr lang="en-US" sz="900" dirty="0"/>
              <a:t>Terminal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3540677-DCDD-6144-945B-A29F56ECBCEE}"/>
              </a:ext>
            </a:extLst>
          </p:cNvPr>
          <p:cNvSpPr txBox="1"/>
          <p:nvPr/>
        </p:nvSpPr>
        <p:spPr>
          <a:xfrm>
            <a:off x="7909059" y="3358026"/>
            <a:ext cx="524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/>
              <a:t>Voice</a:t>
            </a:r>
          </a:p>
          <a:p>
            <a:pPr algn="ctr"/>
            <a:r>
              <a:rPr lang="en-US" sz="900" dirty="0"/>
              <a:t>Switch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5F58667-E53A-0B48-92E8-307FCFAA9541}"/>
              </a:ext>
            </a:extLst>
          </p:cNvPr>
          <p:cNvCxnSpPr/>
          <p:nvPr/>
        </p:nvCxnSpPr>
        <p:spPr>
          <a:xfrm>
            <a:off x="5624422" y="2383172"/>
            <a:ext cx="134694" cy="1082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E93B05C6-977C-BB4B-82A5-A391A84FFF18}"/>
              </a:ext>
            </a:extLst>
          </p:cNvPr>
          <p:cNvSpPr txBox="1"/>
          <p:nvPr/>
        </p:nvSpPr>
        <p:spPr>
          <a:xfrm>
            <a:off x="5574836" y="2170653"/>
            <a:ext cx="351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GE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214BD6-8420-FE4D-82F3-2F004BBFFC93}"/>
              </a:ext>
            </a:extLst>
          </p:cNvPr>
          <p:cNvSpPr txBox="1"/>
          <p:nvPr/>
        </p:nvSpPr>
        <p:spPr>
          <a:xfrm>
            <a:off x="5590788" y="3075134"/>
            <a:ext cx="351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GE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EF4514A-CC5F-1B48-A038-030F3553A687}"/>
              </a:ext>
            </a:extLst>
          </p:cNvPr>
          <p:cNvSpPr txBox="1"/>
          <p:nvPr/>
        </p:nvSpPr>
        <p:spPr>
          <a:xfrm>
            <a:off x="5293938" y="2535607"/>
            <a:ext cx="351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GE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C031837F-3455-B349-9C1A-EEBBBA4DEC34}"/>
              </a:ext>
            </a:extLst>
          </p:cNvPr>
          <p:cNvCxnSpPr>
            <a:cxnSpLocks/>
          </p:cNvCxnSpPr>
          <p:nvPr/>
        </p:nvCxnSpPr>
        <p:spPr>
          <a:xfrm flipV="1">
            <a:off x="5603441" y="3047905"/>
            <a:ext cx="109667" cy="107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77E2C3A-96CF-F04F-8091-E490AF002347}"/>
              </a:ext>
            </a:extLst>
          </p:cNvPr>
          <p:cNvSpPr txBox="1"/>
          <p:nvPr/>
        </p:nvSpPr>
        <p:spPr>
          <a:xfrm>
            <a:off x="6546850" y="2843442"/>
            <a:ext cx="4026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10G</a:t>
            </a:r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36D35948-26E9-5945-ACD8-2BA273B9E562}"/>
              </a:ext>
            </a:extLst>
          </p:cNvPr>
          <p:cNvSpPr/>
          <p:nvPr/>
        </p:nvSpPr>
        <p:spPr>
          <a:xfrm rot="17844989">
            <a:off x="4741192" y="1475268"/>
            <a:ext cx="1150115" cy="1217006"/>
          </a:xfrm>
          <a:prstGeom prst="arc">
            <a:avLst>
              <a:gd name="adj1" fmla="val 12115189"/>
              <a:gd name="adj2" fmla="val 17123662"/>
            </a:avLst>
          </a:prstGeom>
          <a:ln w="25400">
            <a:solidFill>
              <a:schemeClr val="tx2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86" name="Arc 85">
            <a:extLst>
              <a:ext uri="{FF2B5EF4-FFF2-40B4-BE49-F238E27FC236}">
                <a16:creationId xmlns:a16="http://schemas.microsoft.com/office/drawing/2014/main" id="{30B2205F-688E-A143-98AB-7E7EFB2E6810}"/>
              </a:ext>
            </a:extLst>
          </p:cNvPr>
          <p:cNvSpPr/>
          <p:nvPr/>
        </p:nvSpPr>
        <p:spPr>
          <a:xfrm rot="3755011" flipH="1">
            <a:off x="6548516" y="1503706"/>
            <a:ext cx="1150115" cy="1217006"/>
          </a:xfrm>
          <a:prstGeom prst="arc">
            <a:avLst>
              <a:gd name="adj1" fmla="val 12115189"/>
              <a:gd name="adj2" fmla="val 17123662"/>
            </a:avLst>
          </a:prstGeom>
          <a:ln w="25400">
            <a:solidFill>
              <a:schemeClr val="tx2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75989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5F4CC-BCFB-48C7-BFBD-4132C4165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Added Advantages of a New Transport Platform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FE5D8-853A-4E45-B6B6-0386D88B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50" y="1176370"/>
            <a:ext cx="8108950" cy="228600"/>
          </a:xfrm>
        </p:spPr>
        <p:txBody>
          <a:bodyPr/>
          <a:lstStyle/>
          <a:p>
            <a:r>
              <a:rPr lang="en-US" dirty="0" smtClean="0"/>
              <a:t>Tony / Elea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1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199" y="1041817"/>
            <a:ext cx="4928511" cy="357847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dirty="0"/>
              <a:t>There are strong space, power and age arguments for replacing old SDH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dirty="0"/>
              <a:t>IP has all of the network capabilities required to replace SDH whilst continuing to meet the </a:t>
            </a:r>
            <a:r>
              <a:rPr lang="en-GB" dirty="0" smtClean="0"/>
              <a:t>needs of users:</a:t>
            </a:r>
            <a:endParaRPr lang="en-GB" dirty="0"/>
          </a:p>
          <a:p>
            <a:pPr>
              <a:spcBef>
                <a:spcPts val="600"/>
              </a:spcBef>
            </a:pPr>
            <a:r>
              <a:rPr lang="en-GB" dirty="0"/>
              <a:t>Resilience</a:t>
            </a:r>
          </a:p>
          <a:p>
            <a:pPr>
              <a:spcBef>
                <a:spcPts val="600"/>
              </a:spcBef>
            </a:pPr>
            <a:r>
              <a:rPr lang="en-GB" dirty="0"/>
              <a:t>Latency guarantees</a:t>
            </a:r>
          </a:p>
          <a:p>
            <a:pPr>
              <a:spcBef>
                <a:spcPts val="600"/>
              </a:spcBef>
            </a:pPr>
            <a:r>
              <a:rPr lang="en-GB" dirty="0"/>
              <a:t>Excellent OAM&amp;P (operations, administration, maintenance and Performance)</a:t>
            </a:r>
          </a:p>
          <a:p>
            <a:pPr>
              <a:spcBef>
                <a:spcPts val="600"/>
              </a:spcBef>
            </a:pPr>
            <a:r>
              <a:rPr lang="en-GB" dirty="0"/>
              <a:t>More accurate timing</a:t>
            </a:r>
          </a:p>
          <a:p>
            <a:pPr>
              <a:spcBef>
                <a:spcPts val="600"/>
              </a:spcBef>
            </a:pPr>
            <a:endParaRPr lang="en-GB" dirty="0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Incredible Shrinking Element</a:t>
            </a:r>
          </a:p>
        </p:txBody>
      </p:sp>
      <p:pic>
        <p:nvPicPr>
          <p:cNvPr id="10" name="Content Placeholder 3"/>
          <p:cNvPicPr>
            <a:picLocks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8458" y="1287262"/>
            <a:ext cx="1405974" cy="2890642"/>
          </a:xfrm>
          <a:prstGeom prst="rect">
            <a:avLst/>
          </a:prstGeom>
        </p:spPr>
      </p:pic>
      <p:pic>
        <p:nvPicPr>
          <p:cNvPr id="14" name="Picture 13" descr="BG-30E&amp;B_front view_03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1867" y="3021111"/>
            <a:ext cx="1378268" cy="15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7135931" y="1222333"/>
            <a:ext cx="15867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STM-16 ADM</a:t>
            </a:r>
          </a:p>
          <a:p>
            <a:r>
              <a:rPr lang="en-GB" sz="1600" dirty="0"/>
              <a:t>from 2000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27030" y="1745937"/>
            <a:ext cx="1998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Full 300mm rack Consumes 400W</a:t>
            </a:r>
          </a:p>
          <a:p>
            <a:r>
              <a:rPr lang="en-GB" sz="1600" dirty="0"/>
              <a:t>Switches 5Gb/s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1197" y="3275239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1U and 100W</a:t>
            </a:r>
          </a:p>
          <a:p>
            <a:r>
              <a:rPr lang="en-GB" sz="1600" dirty="0"/>
              <a:t>Switches 300Gb/s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35931" y="2654904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and from 2015</a:t>
            </a: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5460037" y="1143000"/>
            <a:ext cx="3591028" cy="3535644"/>
          </a:xfrm>
          <a:prstGeom prst="roundRect">
            <a:avLst>
              <a:gd name="adj" fmla="val 2588"/>
            </a:avLst>
          </a:prstGeom>
          <a:ln w="190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defTabSz="6858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dirty="0" smtClean="0">
                <a:cs typeface="Arial" panose="020B0604020202020204" pitchFamily="34" charset="0"/>
              </a:defRPr>
            </a:lvl1pPr>
            <a:lvl2pPr marL="347472" lvl="1" indent="-173736" defTabSz="6858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dirty="0">
                <a:cs typeface="Arial" panose="020B0604020202020204" pitchFamily="34" charset="0"/>
              </a:defRPr>
            </a:lvl2pPr>
            <a:lvl3pPr marL="521208" indent="-171450" defTabSz="68580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050" dirty="0">
                <a:cs typeface="Arial" panose="020B0604020202020204" pitchFamily="34" charset="0"/>
              </a:defRPr>
            </a:lvl3pPr>
            <a:lvl4pPr marL="694944" indent="-171450" defTabSz="68580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900" dirty="0">
                <a:cs typeface="Arial" panose="020B0604020202020204" pitchFamily="34" charset="0"/>
              </a:defRPr>
            </a:lvl4pPr>
            <a:lvl5pPr marL="868680" indent="-171450" defTabSz="68580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lang="en-US" sz="900" dirty="0">
                <a:cs typeface="Arial" panose="020B0604020202020204" pitchFamily="34" charset="0"/>
              </a:defRPr>
            </a:lvl5pPr>
            <a:lvl6pPr marL="18859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9pPr>
          </a:lstStyle>
          <a:p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8078" y="4241261"/>
            <a:ext cx="489464" cy="113950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6894705" y="4123249"/>
            <a:ext cx="224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CES STM-1 and E1 card</a:t>
            </a:r>
          </a:p>
          <a:p>
            <a:r>
              <a:rPr lang="en-GB" sz="1400" dirty="0" smtClean="0"/>
              <a:t>CES STM-4 and E1 SFPs</a:t>
            </a:r>
            <a:endParaRPr lang="en-GB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7998" y="4418568"/>
            <a:ext cx="159544" cy="128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23" y="4418568"/>
            <a:ext cx="176212" cy="13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12A7B8-BD03-4E1F-B521-A8DD30A94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For New Services In One Platform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1E23CF-56B7-4045-B76C-D6CF6E3D35F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476250"/>
            <a:ext cx="8229600" cy="2159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3" name="Picture 52" descr="Diagram&#10;&#10;Description automatically generated">
            <a:extLst>
              <a:ext uri="{FF2B5EF4-FFF2-40B4-BE49-F238E27FC236}">
                <a16:creationId xmlns:a16="http://schemas.microsoft.com/office/drawing/2014/main" id="{F7A6FDE7-8BE4-1049-8785-98A90BB1B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90" y="1422400"/>
            <a:ext cx="5803900" cy="2298700"/>
          </a:xfrm>
          <a:prstGeom prst="rect">
            <a:avLst/>
          </a:prstGeom>
        </p:spPr>
      </p:pic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6474CE39-1FF1-BE4E-AD52-6159D1EC0FD1}"/>
              </a:ext>
            </a:extLst>
          </p:cNvPr>
          <p:cNvSpPr txBox="1">
            <a:spLocks/>
          </p:cNvSpPr>
          <p:nvPr/>
        </p:nvSpPr>
        <p:spPr>
          <a:xfrm>
            <a:off x="328705" y="942804"/>
            <a:ext cx="2853407" cy="3730106"/>
          </a:xfrm>
          <a:prstGeom prst="roundRect">
            <a:avLst>
              <a:gd name="adj" fmla="val 2102"/>
            </a:avLst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7472" indent="-173736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21208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694944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86868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fontAlgn="ctr">
              <a:spcBef>
                <a:spcPts val="1200"/>
              </a:spcBef>
            </a:pPr>
            <a:r>
              <a:rPr lang="en-US" dirty="0"/>
              <a:t>Unified 4G/ 5G Mobile </a:t>
            </a:r>
            <a:r>
              <a:rPr lang="en-US" dirty="0" err="1"/>
              <a:t>xHaul</a:t>
            </a:r>
            <a:endParaRPr lang="en-US" dirty="0"/>
          </a:p>
          <a:p>
            <a:pPr marL="285750" fontAlgn="ctr">
              <a:spcBef>
                <a:spcPts val="1200"/>
              </a:spcBef>
            </a:pPr>
            <a:r>
              <a:rPr lang="en-US" dirty="0"/>
              <a:t>Broadband Backhaul</a:t>
            </a:r>
          </a:p>
          <a:p>
            <a:pPr marL="285750" fontAlgn="ctr">
              <a:spcBef>
                <a:spcPts val="1200"/>
              </a:spcBef>
            </a:pPr>
            <a:r>
              <a:rPr lang="en-US" dirty="0"/>
              <a:t>Multi-Access Edge</a:t>
            </a:r>
          </a:p>
          <a:p>
            <a:pPr marL="285750" fontAlgn="ctr">
              <a:spcBef>
                <a:spcPts val="1200"/>
              </a:spcBef>
            </a:pPr>
            <a:r>
              <a:rPr lang="en-US" dirty="0"/>
              <a:t>IP wholesale services</a:t>
            </a:r>
          </a:p>
          <a:p>
            <a:pPr marL="285750" fontAlgn="ctr">
              <a:spcBef>
                <a:spcPts val="1200"/>
              </a:spcBef>
            </a:pPr>
            <a:r>
              <a:rPr lang="en-US" dirty="0"/>
              <a:t>Business services: MEF services, </a:t>
            </a:r>
            <a:r>
              <a:rPr lang="en-GB" dirty="0"/>
              <a:t>L2 VPNs and L3 VPNs</a:t>
            </a:r>
          </a:p>
          <a:p>
            <a:pPr marL="285750" fontAlgn="ctr">
              <a:spcBef>
                <a:spcPts val="1200"/>
              </a:spcBef>
            </a:pPr>
            <a:r>
              <a:rPr lang="en-GB" dirty="0"/>
              <a:t>Business and Mission Critical networking</a:t>
            </a:r>
          </a:p>
          <a:p>
            <a:pPr marL="285750" fontAlgn="ctr">
              <a:spcBef>
                <a:spcPts val="1200"/>
              </a:spcBef>
            </a:pPr>
            <a:r>
              <a:rPr lang="en-GB" dirty="0"/>
              <a:t>SDH to IP 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5F4CC-BCFB-48C7-BFBD-4132C4165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Why Operators Are Still Buying SDH </a:t>
            </a:r>
            <a:br>
              <a:rPr lang="en-GB" dirty="0" smtClean="0"/>
            </a:br>
            <a:r>
              <a:rPr lang="en-GB" sz="1800" dirty="0" smtClean="0"/>
              <a:t>Why Could This Create A Longer-term Problem For Them</a:t>
            </a: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FE5D8-853A-4E45-B6B6-0386D88B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50" y="1176370"/>
            <a:ext cx="8108950" cy="228600"/>
          </a:xfrm>
        </p:spPr>
        <p:txBody>
          <a:bodyPr/>
          <a:lstStyle/>
          <a:p>
            <a:r>
              <a:rPr lang="en-US" dirty="0"/>
              <a:t>Tony</a:t>
            </a:r>
          </a:p>
        </p:txBody>
      </p:sp>
    </p:spTree>
    <p:extLst>
      <p:ext uri="{BB962C8B-B14F-4D97-AF65-F5344CB8AC3E}">
        <p14:creationId xmlns:p14="http://schemas.microsoft.com/office/powerpoint/2010/main" val="17053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Why are some operators still buying new SDH?</a:t>
            </a:r>
            <a:br>
              <a:rPr lang="en-GB" dirty="0"/>
            </a:b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15900" y="1041816"/>
            <a:ext cx="5067091" cy="3809583"/>
          </a:xfrm>
        </p:spPr>
        <p:txBody>
          <a:bodyPr>
            <a:normAutofit/>
          </a:bodyPr>
          <a:lstStyle/>
          <a:p>
            <a:pPr marL="438150" indent="-255588">
              <a:spcBef>
                <a:spcPts val="600"/>
              </a:spcBef>
              <a:buClr>
                <a:schemeClr val="accent2"/>
              </a:buClr>
            </a:pPr>
            <a:r>
              <a:rPr lang="en-GB" dirty="0"/>
              <a:t>To patch or extend an existing network;</a:t>
            </a:r>
          </a:p>
          <a:p>
            <a:pPr marL="438150" indent="-255588">
              <a:spcBef>
                <a:spcPts val="600"/>
              </a:spcBef>
              <a:buClr>
                <a:schemeClr val="accent2"/>
              </a:buClr>
            </a:pPr>
            <a:r>
              <a:rPr lang="en-GB" dirty="0"/>
              <a:t>To interconnect with other SDH networks;</a:t>
            </a:r>
          </a:p>
          <a:p>
            <a:pPr marL="438150" indent="-255588">
              <a:spcBef>
                <a:spcPts val="600"/>
              </a:spcBef>
              <a:buClr>
                <a:schemeClr val="accent2"/>
              </a:buClr>
            </a:pPr>
            <a:r>
              <a:rPr lang="en-GB" dirty="0"/>
              <a:t>Because their customers insist on SDH;</a:t>
            </a:r>
          </a:p>
          <a:p>
            <a:pPr marL="438150" indent="-255588">
              <a:spcBef>
                <a:spcPts val="600"/>
              </a:spcBef>
              <a:buClr>
                <a:schemeClr val="accent2"/>
              </a:buClr>
            </a:pPr>
            <a:r>
              <a:rPr lang="en-GB" dirty="0"/>
              <a:t>Because they understand and trust SDH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88257" y="1061509"/>
            <a:ext cx="4331943" cy="3539091"/>
            <a:chOff x="4050057" y="3721609"/>
            <a:chExt cx="4331943" cy="3539091"/>
          </a:xfrm>
        </p:grpSpPr>
        <p:sp>
          <p:nvSpPr>
            <p:cNvPr id="8" name="Text Placeholder 6"/>
            <p:cNvSpPr txBox="1">
              <a:spLocks/>
            </p:cNvSpPr>
            <p:nvPr/>
          </p:nvSpPr>
          <p:spPr>
            <a:xfrm>
              <a:off x="4419390" y="3721609"/>
              <a:ext cx="3962610" cy="47942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spcBef>
                  <a:spcPts val="400"/>
                </a:spcBef>
                <a:spcAft>
                  <a:spcPts val="600"/>
                </a:spcAft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347472" indent="-173736" algn="l" defTabSz="685800" rtl="0" eaLnBrk="1" latinLnBrk="0" hangingPunct="1">
                <a:spcBef>
                  <a:spcPts val="400"/>
                </a:spcBef>
                <a:spcAft>
                  <a:spcPts val="600"/>
                </a:spcAft>
                <a:buFont typeface="Arial" panose="020B0604020202020204" pitchFamily="34" charset="0"/>
                <a:buChar char="–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521208" indent="-171450" algn="l" defTabSz="685800" rtl="0" eaLnBrk="1" latinLnBrk="0" hangingPunct="1">
                <a:spcBef>
                  <a:spcPts val="4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5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694944" indent="-171450" algn="l" defTabSz="685800" rtl="0" eaLnBrk="1" latinLnBrk="0" hangingPunct="1">
                <a:spcBef>
                  <a:spcPts val="400"/>
                </a:spcBef>
                <a:spcAft>
                  <a:spcPts val="600"/>
                </a:spcAft>
                <a:buFont typeface="Arial" panose="020B0604020202020204" pitchFamily="34" charset="0"/>
                <a:buChar char="–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868680" indent="-171450" algn="l" defTabSz="685800" rtl="0" eaLnBrk="1" latinLnBrk="0" hangingPunct="1">
                <a:spcBef>
                  <a:spcPts val="400"/>
                </a:spcBef>
                <a:spcAft>
                  <a:spcPts val="600"/>
                </a:spcAft>
                <a:buFont typeface="Arial" panose="020B0604020202020204" pitchFamily="34" charset="0"/>
                <a:buChar char="»"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GB" sz="1800" b="1" dirty="0"/>
                <a:t>SDH/SONET Equipment Spending</a:t>
              </a:r>
            </a:p>
          </p:txBody>
        </p:sp>
        <p:graphicFrame>
          <p:nvGraphicFramePr>
            <p:cNvPr id="9" name="Content Placeholder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7384427"/>
                </p:ext>
              </p:extLst>
            </p:nvPr>
          </p:nvGraphicFramePr>
          <p:xfrm>
            <a:off x="4340224" y="3961322"/>
            <a:ext cx="4041775" cy="29162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4698580" y="6799035"/>
              <a:ext cx="35056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200" dirty="0"/>
                <a:t>Source: IHS </a:t>
              </a:r>
              <a:r>
                <a:rPr lang="en-GB" sz="1200" dirty="0" err="1"/>
                <a:t>Markit</a:t>
              </a:r>
              <a:r>
                <a:rPr lang="en-GB" sz="1200" dirty="0"/>
                <a:t> Enterprise Edge Connectivity Strategies, NA Enterprise Survey, 2019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3474739" y="5016462"/>
              <a:ext cx="15199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US $ (Billion)</a:t>
              </a:r>
            </a:p>
          </p:txBody>
        </p:sp>
      </p:grpSp>
      <p:sp>
        <p:nvSpPr>
          <p:cNvPr id="12" name="Text Placeholder 6"/>
          <p:cNvSpPr txBox="1">
            <a:spLocks/>
          </p:cNvSpPr>
          <p:nvPr/>
        </p:nvSpPr>
        <p:spPr>
          <a:xfrm>
            <a:off x="215900" y="3601508"/>
            <a:ext cx="4672358" cy="1294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7472" indent="-173736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21208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05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694944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86868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8150" indent="-255588">
              <a:spcBef>
                <a:spcPts val="600"/>
              </a:spcBef>
              <a:buClr>
                <a:schemeClr val="accent2"/>
              </a:buClr>
            </a:pPr>
            <a:r>
              <a:rPr lang="en-GB" dirty="0"/>
              <a:t>Availability of SDH is coming to an end; and</a:t>
            </a:r>
          </a:p>
          <a:p>
            <a:pPr marL="438150" indent="-255588">
              <a:spcBef>
                <a:spcPts val="600"/>
              </a:spcBef>
              <a:buClr>
                <a:schemeClr val="accent2"/>
              </a:buClr>
            </a:pPr>
            <a:r>
              <a:rPr lang="en-GB" dirty="0"/>
              <a:t>Shouldn’t new investment be in a technology with a future?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77608" y="2743375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/>
              <a:t>BUT</a:t>
            </a:r>
          </a:p>
        </p:txBody>
      </p:sp>
    </p:spTree>
    <p:extLst>
      <p:ext uri="{BB962C8B-B14F-4D97-AF65-F5344CB8AC3E}">
        <p14:creationId xmlns:p14="http://schemas.microsoft.com/office/powerpoint/2010/main" val="17044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5F4CC-BCFB-48C7-BFBD-4132C4165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What Are the Migration Options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FE5D8-853A-4E45-B6B6-0386D88B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Elea and Tony</a:t>
            </a:r>
          </a:p>
        </p:txBody>
      </p:sp>
    </p:spTree>
    <p:extLst>
      <p:ext uri="{BB962C8B-B14F-4D97-AF65-F5344CB8AC3E}">
        <p14:creationId xmlns:p14="http://schemas.microsoft.com/office/powerpoint/2010/main" val="31703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43744"/>
            <a:ext cx="2900363" cy="311384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GB" dirty="0"/>
              <a:t>Migration Options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895150" y="978694"/>
            <a:ext cx="3591028" cy="3699950"/>
          </a:xfrm>
          <a:prstGeom prst="roundRect">
            <a:avLst>
              <a:gd name="adj" fmla="val 2588"/>
            </a:avLst>
          </a:prstGeom>
          <a:ln w="19050">
            <a:gradFill flip="none" rotWithShape="1">
              <a:gsLst>
                <a:gs pos="0">
                  <a:schemeClr val="accent4"/>
                </a:gs>
                <a:gs pos="100000">
                  <a:schemeClr val="accent2"/>
                </a:gs>
              </a:gsLst>
              <a:lin ang="16200000" scaled="1"/>
              <a:tileRect/>
            </a:gra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defTabSz="6858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dirty="0" smtClean="0">
                <a:cs typeface="Arial" panose="020B0604020202020204" pitchFamily="34" charset="0"/>
              </a:defRPr>
            </a:lvl1pPr>
            <a:lvl2pPr marL="347472" lvl="1" indent="-173736" defTabSz="6858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dirty="0">
                <a:cs typeface="Arial" panose="020B0604020202020204" pitchFamily="34" charset="0"/>
              </a:defRPr>
            </a:lvl2pPr>
            <a:lvl3pPr marL="521208" indent="-171450" defTabSz="68580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050" dirty="0">
                <a:cs typeface="Arial" panose="020B0604020202020204" pitchFamily="34" charset="0"/>
              </a:defRPr>
            </a:lvl3pPr>
            <a:lvl4pPr marL="694944" indent="-171450" defTabSz="68580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900" dirty="0">
                <a:cs typeface="Arial" panose="020B0604020202020204" pitchFamily="34" charset="0"/>
              </a:defRPr>
            </a:lvl4pPr>
            <a:lvl5pPr marL="868680" indent="-171450" defTabSz="685800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lang="en-US" sz="900" dirty="0">
                <a:cs typeface="Arial" panose="020B0604020202020204" pitchFamily="34" charset="0"/>
              </a:defRPr>
            </a:lvl5pPr>
            <a:lvl6pPr marL="18859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6pPr>
            <a:lvl7pPr marL="22288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7pPr>
            <a:lvl8pPr marL="25717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8pPr>
            <a:lvl9pPr marL="29146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1500"/>
            </a:lvl9pPr>
          </a:lstStyle>
          <a:p>
            <a:pPr>
              <a:lnSpc>
                <a:spcPct val="100000"/>
              </a:lnSpc>
            </a:pPr>
            <a:r>
              <a:rPr lang="en-GB" dirty="0"/>
              <a:t>Convert the TDM services/devices to </a:t>
            </a:r>
            <a:r>
              <a:rPr lang="en-GB" dirty="0" smtClean="0"/>
              <a:t>IP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n-GB" dirty="0"/>
              <a:t>New </a:t>
            </a:r>
            <a:r>
              <a:rPr lang="en-GB" dirty="0" smtClean="0"/>
              <a:t>IP capable </a:t>
            </a:r>
            <a:r>
              <a:rPr lang="en-GB" dirty="0"/>
              <a:t>equipment; or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Upgrade existing equipment to </a:t>
            </a:r>
            <a:r>
              <a:rPr lang="en-GB" dirty="0" smtClean="0"/>
              <a:t>IP capable interfaces</a:t>
            </a:r>
            <a:r>
              <a:rPr lang="en-GB" dirty="0"/>
              <a:t>; or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Emulate TDM services on </a:t>
            </a:r>
            <a:r>
              <a:rPr lang="en-GB" dirty="0" smtClean="0"/>
              <a:t>an IP capable network</a:t>
            </a:r>
            <a:endParaRPr lang="en-GB" dirty="0"/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dirty="0"/>
              <a:t>Carry TDM services over a G.709 OTN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4593427" y="143744"/>
            <a:ext cx="3855628" cy="4534900"/>
            <a:chOff x="4593427" y="143744"/>
            <a:chExt cx="3855628" cy="4534900"/>
          </a:xfrm>
        </p:grpSpPr>
        <p:sp>
          <p:nvSpPr>
            <p:cNvPr id="5" name="Title 5"/>
            <p:cNvSpPr txBox="1">
              <a:spLocks/>
            </p:cNvSpPr>
            <p:nvPr/>
          </p:nvSpPr>
          <p:spPr>
            <a:xfrm>
              <a:off x="4593427" y="143744"/>
              <a:ext cx="3093278" cy="31138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685800" rtl="0" eaLnBrk="1" latinLnBrk="0" hangingPunct="1">
                <a:spcBef>
                  <a:spcPct val="0"/>
                </a:spcBef>
                <a:buNone/>
                <a:defRPr sz="2000" b="1" kern="1200">
                  <a:solidFill>
                    <a:schemeClr val="bg1"/>
                  </a:solidFill>
                  <a:latin typeface="+mj-lt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spcBef>
                  <a:spcPts val="300"/>
                </a:spcBef>
              </a:pPr>
              <a:r>
                <a:rPr lang="en-GB" dirty="0"/>
                <a:t>Migration Reality</a:t>
              </a:r>
            </a:p>
          </p:txBody>
        </p:sp>
        <p:sp>
          <p:nvSpPr>
            <p:cNvPr id="10" name="Content Placeholder 5"/>
            <p:cNvSpPr txBox="1">
              <a:spLocks/>
            </p:cNvSpPr>
            <p:nvPr/>
          </p:nvSpPr>
          <p:spPr>
            <a:xfrm>
              <a:off x="4681888" y="978694"/>
              <a:ext cx="3767167" cy="3699950"/>
            </a:xfrm>
            <a:prstGeom prst="roundRect">
              <a:avLst>
                <a:gd name="adj" fmla="val 2102"/>
              </a:avLst>
            </a:prstGeom>
            <a:ln w="19050">
              <a:gradFill flip="none" rotWithShape="1">
                <a:gsLst>
                  <a:gs pos="0">
                    <a:schemeClr val="accent4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</a:ln>
          </p:spPr>
          <p:txBody>
            <a:bodyPr vert="horz" lIns="91440" tIns="45720" rIns="91440" bIns="45720" rtlCol="0">
              <a:noAutofit/>
            </a:bodyPr>
            <a:lstStyle>
              <a:defPPr>
                <a:defRPr lang="en-US"/>
              </a:defPPr>
              <a:lvl1pPr marL="171450" indent="-171450" defTabSz="685800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>
                  <a:cs typeface="Arial" panose="020B0604020202020204" pitchFamily="34" charset="0"/>
                </a:defRPr>
              </a:lvl1pPr>
              <a:lvl2pPr marL="347472" lvl="1" indent="-173736" defTabSz="685800">
                <a:lnSpc>
                  <a:spcPct val="12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2"/>
                </a:buClr>
                <a:buFont typeface="Arial" panose="020B0604020202020204" pitchFamily="34" charset="0"/>
                <a:buChar char="•"/>
                <a:defRPr sz="1600">
                  <a:cs typeface="Arial" panose="020B0604020202020204" pitchFamily="34" charset="0"/>
                </a:defRPr>
              </a:lvl2pPr>
              <a:lvl3pPr marL="521208" indent="-171450" defTabSz="685800">
                <a:spcBef>
                  <a:spcPts val="4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  <a:defRPr sz="1050">
                  <a:cs typeface="Arial" panose="020B0604020202020204" pitchFamily="34" charset="0"/>
                </a:defRPr>
              </a:lvl3pPr>
              <a:lvl4pPr marL="694944" indent="-171450" defTabSz="685800">
                <a:spcBef>
                  <a:spcPts val="400"/>
                </a:spcBef>
                <a:spcAft>
                  <a:spcPts val="600"/>
                </a:spcAft>
                <a:buFont typeface="Arial" panose="020B0604020202020204" pitchFamily="34" charset="0"/>
                <a:buChar char="–"/>
                <a:defRPr sz="900">
                  <a:cs typeface="Arial" panose="020B0604020202020204" pitchFamily="34" charset="0"/>
                </a:defRPr>
              </a:lvl4pPr>
              <a:lvl5pPr marL="868680" indent="-171450" defTabSz="685800">
                <a:spcBef>
                  <a:spcPts val="400"/>
                </a:spcBef>
                <a:spcAft>
                  <a:spcPts val="600"/>
                </a:spcAft>
                <a:buFont typeface="Arial" panose="020B0604020202020204" pitchFamily="34" charset="0"/>
                <a:buChar char="»"/>
                <a:defRPr sz="900">
                  <a:cs typeface="Arial" panose="020B0604020202020204" pitchFamily="34" charset="0"/>
                </a:defRPr>
              </a:lvl5pPr>
              <a:lvl6pPr marL="1885950" indent="-17145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1500"/>
              </a:lvl6pPr>
              <a:lvl7pPr marL="2228850" indent="-17145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1500"/>
              </a:lvl7pPr>
              <a:lvl8pPr marL="2571750" indent="-17145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1500"/>
              </a:lvl8pPr>
              <a:lvl9pPr marL="2914650" indent="-171450" defTabSz="685800">
                <a:spcBef>
                  <a:spcPct val="20000"/>
                </a:spcBef>
                <a:buFont typeface="Arial" panose="020B0604020202020204" pitchFamily="34" charset="0"/>
                <a:buChar char="•"/>
                <a:defRPr sz="1500"/>
              </a:lvl9pPr>
            </a:lstStyle>
            <a:p>
              <a:pPr>
                <a:lnSpc>
                  <a:spcPct val="100000"/>
                </a:lnSpc>
                <a:spcBef>
                  <a:spcPts val="400"/>
                </a:spcBef>
              </a:pPr>
              <a:r>
                <a:rPr lang="en-GB" dirty="0"/>
                <a:t>In most cases, </a:t>
              </a:r>
              <a:r>
                <a:rPr lang="en-GB" dirty="0" smtClean="0"/>
                <a:t>power </a:t>
              </a:r>
              <a:r>
                <a:rPr lang="en-GB" dirty="0"/>
                <a:t>and space savings are insufficient to overcome the costs and issues:</a:t>
              </a:r>
            </a:p>
            <a:p>
              <a:pPr lvl="1">
                <a:lnSpc>
                  <a:spcPct val="100000"/>
                </a:lnSpc>
                <a:spcBef>
                  <a:spcPts val="400"/>
                </a:spcBef>
              </a:pPr>
              <a:r>
                <a:rPr lang="en-GB" sz="1400" dirty="0"/>
                <a:t>Engineering resource is needed to plan and implement service changes</a:t>
              </a:r>
            </a:p>
            <a:p>
              <a:pPr lvl="1">
                <a:lnSpc>
                  <a:spcPct val="100000"/>
                </a:lnSpc>
                <a:spcBef>
                  <a:spcPts val="400"/>
                </a:spcBef>
              </a:pPr>
              <a:r>
                <a:rPr lang="en-GB" sz="1400" dirty="0"/>
                <a:t>Customer service resource is needed to inform customers of service outages</a:t>
              </a:r>
            </a:p>
            <a:p>
              <a:pPr lvl="1">
                <a:lnSpc>
                  <a:spcPct val="100000"/>
                </a:lnSpc>
                <a:spcBef>
                  <a:spcPts val="400"/>
                </a:spcBef>
              </a:pPr>
              <a:r>
                <a:rPr lang="en-GB" sz="1400" dirty="0"/>
                <a:t>New services are likely to be significantly lower margin than legacy</a:t>
              </a:r>
            </a:p>
            <a:p>
              <a:pPr lvl="1">
                <a:lnSpc>
                  <a:spcPct val="100000"/>
                </a:lnSpc>
                <a:spcBef>
                  <a:spcPts val="400"/>
                </a:spcBef>
              </a:pPr>
              <a:r>
                <a:rPr lang="en-GB" sz="1400" dirty="0"/>
                <a:t>Customers faced with change can move provider or cease the </a:t>
              </a:r>
              <a:r>
                <a:rPr lang="en-GB" sz="1400" dirty="0" smtClean="0"/>
                <a:t>service</a:t>
              </a:r>
            </a:p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en-GB" dirty="0" smtClean="0"/>
                <a:t>……. </a:t>
              </a:r>
              <a:r>
                <a:rPr lang="en-GB" dirty="0"/>
                <a:t>b</a:t>
              </a:r>
              <a:r>
                <a:rPr lang="en-GB" dirty="0" smtClean="0"/>
                <a:t>ut keeping SDH running increases risk of failure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60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041817"/>
            <a:ext cx="8572500" cy="3578476"/>
          </a:xfrm>
        </p:spPr>
        <p:txBody>
          <a:bodyPr/>
          <a:lstStyle/>
          <a:p>
            <a:r>
              <a:rPr lang="en-GB" dirty="0"/>
              <a:t>Migration costs are high, so don’t add new services to old SDH networks and don’t build more SDH</a:t>
            </a:r>
          </a:p>
          <a:p>
            <a:r>
              <a:rPr lang="en-GB" dirty="0"/>
              <a:t>Build new IP networks with Circuit Emulation capabilities or add Circuit Emulation to your existing IP networks</a:t>
            </a:r>
          </a:p>
          <a:p>
            <a:r>
              <a:rPr lang="en-GB" dirty="0"/>
              <a:t>Leverage proven packet switched network technologies like label switching to deliver SDH services together with IP services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Migrate </a:t>
            </a:r>
            <a:r>
              <a:rPr lang="en-GB" b="1" dirty="0"/>
              <a:t>sensitive and critical legacy services from SDH to IP irrespective of the cost!</a:t>
            </a:r>
          </a:p>
          <a:p>
            <a:pPr lvl="1"/>
            <a:r>
              <a:rPr lang="en-GB" sz="1600" dirty="0"/>
              <a:t>As SDH ages, the likelihood of an unrecoverable failure grows</a:t>
            </a:r>
          </a:p>
          <a:p>
            <a:pPr lvl="1"/>
            <a:r>
              <a:rPr lang="en-GB" sz="1600" dirty="0"/>
              <a:t>Apart from the serious risk to life and critical services, not acting now to secure sensitive and critical services risks: reputational damage; fines; litigation; and regulatory penalties.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Mass Migration the Only Option…..?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22ABB-50E5-684D-86E8-4164F2A6F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915184"/>
            <a:ext cx="5331807" cy="3578476"/>
          </a:xfrm>
        </p:spPr>
        <p:txBody>
          <a:bodyPr>
            <a:normAutofit/>
          </a:bodyPr>
          <a:lstStyle/>
          <a:p>
            <a:r>
              <a:rPr lang="en-GB" dirty="0"/>
              <a:t>Reduce the risks and costs of having a legacy network.</a:t>
            </a:r>
          </a:p>
          <a:p>
            <a:r>
              <a:rPr lang="en-GB" dirty="0"/>
              <a:t>Future proofing your network as services move to all-IP</a:t>
            </a:r>
          </a:p>
          <a:p>
            <a:pPr lvl="1"/>
            <a:r>
              <a:rPr lang="en-GB" dirty="0"/>
              <a:t>Automation and Orchestration</a:t>
            </a:r>
          </a:p>
          <a:p>
            <a:pPr lvl="1"/>
            <a:r>
              <a:rPr lang="en-GB" dirty="0"/>
              <a:t>Multi-service Platform</a:t>
            </a:r>
          </a:p>
          <a:p>
            <a:pPr lvl="1"/>
            <a:r>
              <a:rPr lang="en-GB" dirty="0"/>
              <a:t>Higher Capacity</a:t>
            </a:r>
          </a:p>
          <a:p>
            <a:pPr lvl="1"/>
            <a:r>
              <a:rPr lang="en-GB" dirty="0"/>
              <a:t>New traffic engineering schemes</a:t>
            </a:r>
          </a:p>
          <a:p>
            <a:pPr lvl="1"/>
            <a:r>
              <a:rPr lang="en-GB" dirty="0"/>
              <a:t>Network support for new services</a:t>
            </a:r>
          </a:p>
          <a:p>
            <a:r>
              <a:rPr lang="en-GB" dirty="0"/>
              <a:t>Optimised use of Network Resources</a:t>
            </a:r>
          </a:p>
          <a:p>
            <a:pPr lvl="1"/>
            <a:r>
              <a:rPr lang="en-GB" dirty="0"/>
              <a:t>Hard QoS for predictable performance coupled with statistical multiplexing of Best Effort services.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07246D-D09C-7241-BE89-534D40DCF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SDH-to-IP Migration Benefits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74" y="1668875"/>
            <a:ext cx="3991806" cy="527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845974" y="2299279"/>
            <a:ext cx="2208098" cy="24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5F4CC-BCFB-48C7-BFBD-4132C4165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What SDH Taught Us That We Still Need Today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FE5D8-853A-4E45-B6B6-0386D88B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Tony</a:t>
            </a:r>
          </a:p>
        </p:txBody>
      </p:sp>
    </p:spTree>
    <p:extLst>
      <p:ext uri="{BB962C8B-B14F-4D97-AF65-F5344CB8AC3E}">
        <p14:creationId xmlns:p14="http://schemas.microsoft.com/office/powerpoint/2010/main" val="33802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5F4CC-BCFB-48C7-BFBD-4132C4165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Summary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FE5D8-853A-4E45-B6B6-0386D88B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David, Elea and Tony</a:t>
            </a:r>
          </a:p>
        </p:txBody>
      </p:sp>
    </p:spTree>
    <p:extLst>
      <p:ext uri="{BB962C8B-B14F-4D97-AF65-F5344CB8AC3E}">
        <p14:creationId xmlns:p14="http://schemas.microsoft.com/office/powerpoint/2010/main" val="398395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041817"/>
            <a:ext cx="8229600" cy="292221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GB" sz="2000" b="1" dirty="0"/>
              <a:t>Stop investing in SDH, withdraw from using SDH: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SDH is </a:t>
            </a:r>
            <a:r>
              <a:rPr lang="en-GB" sz="1800" dirty="0" err="1"/>
              <a:t>EoL</a:t>
            </a:r>
            <a:r>
              <a:rPr lang="en-GB" sz="1800" dirty="0"/>
              <a:t> and </a:t>
            </a:r>
            <a:r>
              <a:rPr lang="en-GB" sz="1800" dirty="0" err="1"/>
              <a:t>EoM</a:t>
            </a:r>
            <a:endParaRPr lang="en-GB" sz="1800" dirty="0"/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Skilled people running SDH are retiring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There are significant risks in using out of date technology 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GB" sz="2000" b="1" dirty="0"/>
              <a:t>Ribbon has the expertise and capabilities to support transformation: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SDH to IP, OTN and WDM</a:t>
            </a:r>
          </a:p>
          <a:p>
            <a:pPr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GB" sz="2000" b="1" dirty="0"/>
              <a:t>Ribbon has field proven processes for: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Critical Infrastructures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800" dirty="0"/>
              <a:t>Service Providers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626" y="3964030"/>
            <a:ext cx="8438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Now is the time to tackle legacy SDH – move to IP and migrate sensitive and critical services as a priority </a:t>
            </a:r>
          </a:p>
        </p:txBody>
      </p:sp>
    </p:spTree>
    <p:extLst>
      <p:ext uri="{BB962C8B-B14F-4D97-AF65-F5344CB8AC3E}">
        <p14:creationId xmlns:p14="http://schemas.microsoft.com/office/powerpoint/2010/main" val="8812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5D29C5-3E78-6C46-BE80-75C2E6EEF5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/>
              <a:t>Questions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2226" y="1538228"/>
            <a:ext cx="4251774" cy="273057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7200" y="2560267"/>
            <a:ext cx="4660900" cy="198078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  <a:buClr>
                <a:schemeClr val="accent2"/>
              </a:buClr>
            </a:pPr>
            <a:r>
              <a:rPr lang="en-GB" sz="1800" b="1" dirty="0"/>
              <a:t>What SDH (1990ish) did for us</a:t>
            </a:r>
          </a:p>
          <a:p>
            <a:pPr marL="355600" lvl="1" indent="-1778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Comprehensive service monitoring</a:t>
            </a:r>
          </a:p>
          <a:p>
            <a:pPr marL="355600" lvl="1" indent="-1778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Service protection and network resilience</a:t>
            </a:r>
          </a:p>
          <a:p>
            <a:pPr marL="355600" lvl="1" indent="-1778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Managed and resilient timing distribution</a:t>
            </a:r>
          </a:p>
          <a:p>
            <a:pPr marL="355600" lvl="1" indent="-1778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Interworking</a:t>
            </a:r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Brief History of </a:t>
            </a:r>
            <a:r>
              <a:rPr lang="en-GB" strike="sngStrike" dirty="0"/>
              <a:t>Time</a:t>
            </a:r>
            <a:r>
              <a:rPr lang="en-GB" dirty="0"/>
              <a:t> SDH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57200" y="4050888"/>
            <a:ext cx="8597900" cy="711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7472" indent="-173736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21208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05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694944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86868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chemeClr val="accent2"/>
              </a:buClr>
            </a:pPr>
            <a:r>
              <a:rPr lang="en-GB" sz="1800" b="1" dirty="0"/>
              <a:t>Next </a:t>
            </a:r>
            <a:r>
              <a:rPr lang="en-GB" sz="1800" b="1"/>
              <a:t>generation SDH </a:t>
            </a:r>
            <a:r>
              <a:rPr lang="en-GB" sz="1800" b="1" dirty="0"/>
              <a:t>(2006ish)</a:t>
            </a:r>
          </a:p>
          <a:p>
            <a:pPr marL="355600" lvl="1" indent="-1778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GFP, VCAT, LCAS: mapping of data into adjustable variable sized containers</a:t>
            </a:r>
          </a:p>
          <a:p>
            <a:pPr>
              <a:spcAft>
                <a:spcPts val="0"/>
              </a:spcAft>
            </a:pPr>
            <a:endParaRPr lang="en-GB" sz="18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57200" y="1041816"/>
            <a:ext cx="4940300" cy="16801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7472" indent="-173736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12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21208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05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694944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9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86868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Clr>
                <a:schemeClr val="accent2"/>
              </a:buClr>
            </a:pPr>
            <a:r>
              <a:rPr lang="en-GB" sz="1800" b="1" dirty="0"/>
              <a:t>Pre SDH telecom transport</a:t>
            </a:r>
          </a:p>
          <a:p>
            <a:pPr marL="355600" lvl="1" indent="-1778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Little service visibility</a:t>
            </a:r>
          </a:p>
          <a:p>
            <a:pPr marL="355600" lvl="1" indent="-1778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No integrated resilience</a:t>
            </a:r>
          </a:p>
          <a:p>
            <a:pPr marL="355600" lvl="1" indent="-1778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Non-standard; multiplexing / interfaces speeds </a:t>
            </a:r>
          </a:p>
          <a:p>
            <a:pPr marL="355600" lvl="1" indent="-177800"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No interworking between different systems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3679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57200" y="1041817"/>
            <a:ext cx="8483600" cy="357847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GB" b="1" dirty="0" smtClean="0"/>
              <a:t>H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ard 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service separation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endParaRPr lang="en-GB" sz="1400" b="1" dirty="0">
              <a:solidFill>
                <a:srgbClr val="E60575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Hard 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performance guarantees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accurate timing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GB" b="1" dirty="0">
                <a:solidFill>
                  <a:schemeClr val="tx1">
                    <a:lumMod val="50000"/>
                  </a:schemeClr>
                </a:solidFill>
              </a:rPr>
              <a:t>excellent </a:t>
            </a:r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OAM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endParaRPr lang="en-GB" b="1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Easy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to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design, deploy </a:t>
            </a:r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and 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manage</a:t>
            </a: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endParaRPr lang="en-GB" b="1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GB" b="1" dirty="0" smtClean="0"/>
              <a:t>E1s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b="1" dirty="0"/>
              <a:t>T1s</a:t>
            </a:r>
            <a:r>
              <a:rPr lang="en-GB" dirty="0"/>
              <a:t> are still widely used for voice </a:t>
            </a:r>
            <a:r>
              <a:rPr lang="en-GB" dirty="0" smtClean="0"/>
              <a:t>services and </a:t>
            </a:r>
            <a:r>
              <a:rPr lang="en-GB" b="1" dirty="0" smtClean="0"/>
              <a:t>Sub </a:t>
            </a:r>
            <a:r>
              <a:rPr lang="en-GB" b="1" dirty="0"/>
              <a:t>E1/T1 </a:t>
            </a:r>
            <a:r>
              <a:rPr lang="en-GB" dirty="0"/>
              <a:t>services </a:t>
            </a:r>
            <a:r>
              <a:rPr lang="en-GB" b="1" dirty="0" smtClean="0"/>
              <a:t>continue </a:t>
            </a:r>
            <a:r>
              <a:rPr lang="en-GB" b="1" dirty="0"/>
              <a:t>to be used</a:t>
            </a:r>
            <a:r>
              <a:rPr lang="en-GB" dirty="0"/>
              <a:t> in large quantities by operators of power, rail, pipeline etc. networks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endParaRPr lang="en-GB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</a:pPr>
            <a:r>
              <a:rPr lang="en-GB" dirty="0"/>
              <a:t>SDH is </a:t>
            </a:r>
            <a:r>
              <a:rPr lang="en-GB" b="1" dirty="0"/>
              <a:t>well understood </a:t>
            </a:r>
            <a:r>
              <a:rPr lang="en-GB" dirty="0"/>
              <a:t>by generations of network planners, designers, users and customers – </a:t>
            </a:r>
            <a:r>
              <a:rPr lang="en-GB" u="sng" dirty="0"/>
              <a:t>who are reluctant to change</a:t>
            </a:r>
            <a:endParaRPr lang="en-GB" b="1" dirty="0">
              <a:solidFill>
                <a:schemeClr val="tx1">
                  <a:lumMod val="50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GB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</a:t>
            </a:r>
            <a:r>
              <a:rPr lang="en-GB" dirty="0" smtClean="0"/>
              <a:t>SDH </a:t>
            </a:r>
            <a:r>
              <a:rPr lang="en-GB" dirty="0"/>
              <a:t>Users Want?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Do you know what is out there?</a:t>
            </a:r>
          </a:p>
          <a:p>
            <a:pPr lvl="1"/>
            <a:r>
              <a:rPr lang="en-GB" dirty="0"/>
              <a:t>Where it is?</a:t>
            </a:r>
          </a:p>
          <a:p>
            <a:pPr lvl="1"/>
            <a:r>
              <a:rPr lang="en-GB" dirty="0"/>
              <a:t>How it is connected?</a:t>
            </a:r>
          </a:p>
          <a:p>
            <a:pPr lvl="1"/>
            <a:r>
              <a:rPr lang="en-GB" dirty="0"/>
              <a:t>What services are live?</a:t>
            </a:r>
          </a:p>
          <a:p>
            <a:pPr lvl="1"/>
            <a:r>
              <a:rPr lang="en-GB" dirty="0"/>
              <a:t>What services are live and being used?</a:t>
            </a:r>
          </a:p>
          <a:p>
            <a:pPr lvl="1"/>
            <a:r>
              <a:rPr lang="en-GB" dirty="0"/>
              <a:t>What services are being paid for (live and not live)?</a:t>
            </a:r>
          </a:p>
          <a:p>
            <a:endParaRPr lang="en-GB" dirty="0" smtClean="0"/>
          </a:p>
          <a:p>
            <a:r>
              <a:rPr lang="en-GB" dirty="0" smtClean="0"/>
              <a:t>SDH </a:t>
            </a:r>
            <a:r>
              <a:rPr lang="en-GB" dirty="0"/>
              <a:t>carries internal services such as timing, network management for other networks, </a:t>
            </a:r>
            <a:r>
              <a:rPr lang="en-GB" dirty="0" err="1"/>
              <a:t>EoW</a:t>
            </a:r>
            <a:r>
              <a:rPr lang="en-GB" dirty="0"/>
              <a:t>, site alarms..... all will need to be migrated or gradually replaced.</a:t>
            </a:r>
          </a:p>
          <a:p>
            <a:r>
              <a:rPr lang="en-GB" dirty="0"/>
              <a:t>Migration </a:t>
            </a:r>
            <a:r>
              <a:rPr lang="en-GB" dirty="0" smtClean="0"/>
              <a:t>can be complex</a:t>
            </a:r>
          </a:p>
          <a:p>
            <a:pPr lvl="1"/>
            <a:r>
              <a:rPr lang="en-GB" dirty="0" smtClean="0"/>
              <a:t>Change triggers customers to shop around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Could Possibly Go Wrong?</a:t>
            </a:r>
            <a:endParaRPr lang="en-GB" dirty="0"/>
          </a:p>
        </p:txBody>
      </p:sp>
      <p:pic>
        <p:nvPicPr>
          <p:cNvPr id="1026" name="Picture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257" y="954881"/>
            <a:ext cx="24003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90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5F4CC-BCFB-48C7-BFBD-4132C41650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Technology approaches to achieving SDH performance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FE5D8-853A-4E45-B6B6-0386D88B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650" y="1176370"/>
            <a:ext cx="8108950" cy="228600"/>
          </a:xfrm>
        </p:spPr>
        <p:txBody>
          <a:bodyPr/>
          <a:lstStyle/>
          <a:p>
            <a:r>
              <a:rPr lang="en-US" dirty="0"/>
              <a:t>Elea</a:t>
            </a:r>
          </a:p>
        </p:txBody>
      </p:sp>
    </p:spTree>
    <p:extLst>
      <p:ext uri="{BB962C8B-B14F-4D97-AF65-F5344CB8AC3E}">
        <p14:creationId xmlns:p14="http://schemas.microsoft.com/office/powerpoint/2010/main" val="15298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0536BB5-EF85-684F-B06F-1E10EB7819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198" y="777866"/>
            <a:ext cx="8552689" cy="4127622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DE" b="1" dirty="0">
                <a:solidFill>
                  <a:schemeClr val="accent6">
                    <a:lumMod val="75000"/>
                  </a:schemeClr>
                </a:solidFill>
              </a:rPr>
              <a:t>The solution is already out there, in networks and proven…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dirty="0"/>
              <a:t>RFC 4553 (2006) </a:t>
            </a:r>
            <a:r>
              <a:rPr lang="en-GB" b="1" dirty="0"/>
              <a:t>Structure-Agnostic TDM over Packet (</a:t>
            </a:r>
            <a:r>
              <a:rPr lang="en-GB" b="1" dirty="0" err="1"/>
              <a:t>SAToP</a:t>
            </a:r>
            <a:r>
              <a:rPr lang="en-GB" b="1" dirty="0"/>
              <a:t>)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sz="1400" dirty="0" smtClean="0"/>
              <a:t>Pseudowire </a:t>
            </a:r>
            <a:r>
              <a:rPr lang="en-GB" sz="1400" dirty="0"/>
              <a:t>encapsulation for E1 and E3 bitstreams.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dirty="0"/>
              <a:t>RFC 5086 (2007) </a:t>
            </a:r>
            <a:r>
              <a:rPr lang="en-GB" b="1" dirty="0"/>
              <a:t>Structure-Aware TDM Circuit Emulation Service over Packet Switched Net-work (</a:t>
            </a:r>
            <a:r>
              <a:rPr lang="en-GB" b="1" dirty="0" err="1" smtClean="0"/>
              <a:t>CESoPSN</a:t>
            </a:r>
            <a:r>
              <a:rPr lang="en-GB" b="1" dirty="0" smtClean="0"/>
              <a:t>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sz="1400" dirty="0"/>
              <a:t>Pseudowire encapsulation of lower bit-rate nxDS-0 streams 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dirty="0"/>
              <a:t>RFC 4842 (2007) SDH Circuit Emulation over Packet (CEP)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GB" sz="1400" dirty="0" smtClean="0"/>
              <a:t>Pseudowire </a:t>
            </a:r>
            <a:r>
              <a:rPr lang="en-GB" sz="1400" dirty="0"/>
              <a:t>encapsulation for SDH STM streams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dirty="0"/>
              <a:t>A</a:t>
            </a:r>
            <a:r>
              <a:rPr lang="en-DE" dirty="0"/>
              <a:t>dditionally…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Timing distribution – Adaptive / </a:t>
            </a:r>
            <a:r>
              <a:rPr lang="en-US" sz="1400" dirty="0" err="1"/>
              <a:t>SyncE</a:t>
            </a:r>
            <a:r>
              <a:rPr lang="en-US" sz="1400" dirty="0"/>
              <a:t> / IEEE 1588v2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Network protection schemes in IP Networks - sub 50ms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400" dirty="0"/>
              <a:t>HW Protection schemes</a:t>
            </a:r>
          </a:p>
          <a:p>
            <a:pPr marL="0" indent="0">
              <a:buNone/>
            </a:pPr>
            <a:endParaRPr lang="en-DE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6960B15-D84F-5248-A893-92C7B9F9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SDH Support in IP Networks</a:t>
            </a:r>
          </a:p>
        </p:txBody>
      </p:sp>
    </p:spTree>
    <p:extLst>
      <p:ext uri="{BB962C8B-B14F-4D97-AF65-F5344CB8AC3E}">
        <p14:creationId xmlns:p14="http://schemas.microsoft.com/office/powerpoint/2010/main" val="23729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angle 17">
            <a:extLst>
              <a:ext uri="{FF2B5EF4-FFF2-40B4-BE49-F238E27FC236}">
                <a16:creationId xmlns:a16="http://schemas.microsoft.com/office/drawing/2014/main" id="{D142CC2F-42E1-F449-AC68-DF2465F5FA15}"/>
              </a:ext>
            </a:extLst>
          </p:cNvPr>
          <p:cNvSpPr/>
          <p:nvPr/>
        </p:nvSpPr>
        <p:spPr>
          <a:xfrm>
            <a:off x="4213476" y="1637949"/>
            <a:ext cx="3730613" cy="1091194"/>
          </a:xfrm>
          <a:prstGeom prst="triangle">
            <a:avLst>
              <a:gd name="adj" fmla="val 48523"/>
            </a:avLst>
          </a:prstGeom>
          <a:gradFill>
            <a:gsLst>
              <a:gs pos="22000">
                <a:schemeClr val="accent1">
                  <a:lumMod val="5000"/>
                  <a:lumOff val="95000"/>
                </a:schemeClr>
              </a:gs>
              <a:gs pos="49000">
                <a:schemeClr val="accent6">
                  <a:lumMod val="20000"/>
                  <a:lumOff val="80000"/>
                </a:schemeClr>
              </a:gs>
              <a:gs pos="78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Level - Smart CES SFP</a:t>
            </a:r>
          </a:p>
        </p:txBody>
      </p:sp>
      <p:pic>
        <p:nvPicPr>
          <p:cNvPr id="17" name="Picture 16" descr="A computer monitor with a map on it&#10;&#10;Description automatically generated with low confidence">
            <a:extLst>
              <a:ext uri="{FF2B5EF4-FFF2-40B4-BE49-F238E27FC236}">
                <a16:creationId xmlns:a16="http://schemas.microsoft.com/office/drawing/2014/main" id="{5D009647-AD17-1E4F-BB60-71175C4E2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437" y="931314"/>
            <a:ext cx="1257300" cy="9017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BE481F6-F489-EE4C-9FA5-C86C4674D92D}"/>
              </a:ext>
            </a:extLst>
          </p:cNvPr>
          <p:cNvGrpSpPr>
            <a:grpSpLocks noChangeAspect="1"/>
          </p:cNvGrpSpPr>
          <p:nvPr/>
        </p:nvGrpSpPr>
        <p:grpSpPr>
          <a:xfrm>
            <a:off x="2997468" y="2372942"/>
            <a:ext cx="5837084" cy="2125671"/>
            <a:chOff x="221844" y="1570886"/>
            <a:chExt cx="8693556" cy="3165903"/>
          </a:xfrm>
        </p:grpSpPr>
        <p:pic>
          <p:nvPicPr>
            <p:cNvPr id="32" name="Picture 4" descr="https://www.aimvalley.com/wp-content/uploads/ssfp_TPoP-300x225.png">
              <a:extLst>
                <a:ext uri="{FF2B5EF4-FFF2-40B4-BE49-F238E27FC236}">
                  <a16:creationId xmlns:a16="http://schemas.microsoft.com/office/drawing/2014/main" id="{94114BEE-4FFF-6C4F-894D-8C5B119315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567" y="2322147"/>
              <a:ext cx="865815" cy="652746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6" descr="https://www.aimvalley.com/wp-content/uploads/ssfp_CSoP-300x225.png">
              <a:extLst>
                <a:ext uri="{FF2B5EF4-FFF2-40B4-BE49-F238E27FC236}">
                  <a16:creationId xmlns:a16="http://schemas.microsoft.com/office/drawing/2014/main" id="{E9D89CB7-E9AD-CC47-92C4-6FDEAFCCDD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72" y="2304994"/>
              <a:ext cx="870327" cy="652746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https://i2.wp.com/www.aimvalley.com/wp-content/uploads/ssfp_vcop_t3.png?resize=300%2C225&amp;ssl=1">
              <a:extLst>
                <a:ext uri="{FF2B5EF4-FFF2-40B4-BE49-F238E27FC236}">
                  <a16:creationId xmlns:a16="http://schemas.microsoft.com/office/drawing/2014/main" id="{5ACD50A5-FF79-FA45-95C5-60AE3A1456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087" y="2309869"/>
              <a:ext cx="877276" cy="652746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2040C29-2700-B144-8E09-47AB0F1229FB}"/>
                </a:ext>
              </a:extLst>
            </p:cNvPr>
            <p:cNvSpPr txBox="1"/>
            <p:nvPr/>
          </p:nvSpPr>
          <p:spPr>
            <a:xfrm>
              <a:off x="221844" y="2027995"/>
              <a:ext cx="933974" cy="3437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STM-1/4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1303C59-83BA-7545-B782-A65F16FC6171}"/>
                </a:ext>
              </a:extLst>
            </p:cNvPr>
            <p:cNvSpPr txBox="1"/>
            <p:nvPr/>
          </p:nvSpPr>
          <p:spPr>
            <a:xfrm>
              <a:off x="2574372" y="2036277"/>
              <a:ext cx="485131" cy="3437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E1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43842C2-AFD5-EE4B-BD41-0A015033F00C}"/>
                </a:ext>
              </a:extLst>
            </p:cNvPr>
            <p:cNvSpPr txBox="1"/>
            <p:nvPr/>
          </p:nvSpPr>
          <p:spPr>
            <a:xfrm>
              <a:off x="1579004" y="2032870"/>
              <a:ext cx="485131" cy="3437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E3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7F7E23B3-732F-D842-A407-7AD73A54B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430" y="3411840"/>
              <a:ext cx="2015551" cy="25706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51C3C00-55B1-A043-ABF1-26F635CFD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105" y="2885601"/>
              <a:ext cx="2259753" cy="1309539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0FB84DC-0660-A14E-8013-48D8AE1FD7B3}"/>
                </a:ext>
              </a:extLst>
            </p:cNvPr>
            <p:cNvSpPr/>
            <p:nvPr/>
          </p:nvSpPr>
          <p:spPr>
            <a:xfrm>
              <a:off x="1828905" y="3540371"/>
              <a:ext cx="114300" cy="70873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832AB6-DEBC-E047-8916-5D47C0E79687}"/>
                </a:ext>
              </a:extLst>
            </p:cNvPr>
            <p:cNvCxnSpPr>
              <a:stCxn id="33" idx="2"/>
              <a:endCxn id="40" idx="0"/>
            </p:cNvCxnSpPr>
            <p:nvPr/>
          </p:nvCxnSpPr>
          <p:spPr>
            <a:xfrm>
              <a:off x="719736" y="2957740"/>
              <a:ext cx="1166319" cy="582631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BCF6A24-983A-CA40-AFA5-7FC34D07D73E}"/>
                </a:ext>
              </a:extLst>
            </p:cNvPr>
            <p:cNvCxnSpPr>
              <a:stCxn id="34" idx="2"/>
              <a:endCxn id="40" idx="0"/>
            </p:cNvCxnSpPr>
            <p:nvPr/>
          </p:nvCxnSpPr>
          <p:spPr>
            <a:xfrm>
              <a:off x="1776725" y="2962615"/>
              <a:ext cx="109330" cy="577756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9033E13-48FB-7F45-A23B-A07DFABF534C}"/>
                </a:ext>
              </a:extLst>
            </p:cNvPr>
            <p:cNvCxnSpPr>
              <a:stCxn id="32" idx="2"/>
              <a:endCxn id="40" idx="0"/>
            </p:cNvCxnSpPr>
            <p:nvPr/>
          </p:nvCxnSpPr>
          <p:spPr>
            <a:xfrm flipH="1">
              <a:off x="1886055" y="2974893"/>
              <a:ext cx="870420" cy="56547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6" descr="https://www.aimvalley.com/wp-content/uploads/ssfp_CSoP-300x225.png">
              <a:extLst>
                <a:ext uri="{FF2B5EF4-FFF2-40B4-BE49-F238E27FC236}">
                  <a16:creationId xmlns:a16="http://schemas.microsoft.com/office/drawing/2014/main" id="{8EC25D70-1BC7-2441-A946-A66FD0121B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72" y="4084043"/>
              <a:ext cx="870327" cy="652746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907152-9FA6-FE48-916D-8B090F42A456}"/>
                </a:ext>
              </a:extLst>
            </p:cNvPr>
            <p:cNvSpPr txBox="1"/>
            <p:nvPr/>
          </p:nvSpPr>
          <p:spPr>
            <a:xfrm>
              <a:off x="401378" y="3807287"/>
              <a:ext cx="886225" cy="3437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STM-16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44C32C9-BD25-7E43-8007-5921D19DEAFD}"/>
                </a:ext>
              </a:extLst>
            </p:cNvPr>
            <p:cNvCxnSpPr>
              <a:stCxn id="44" idx="3"/>
              <a:endCxn id="40" idx="0"/>
            </p:cNvCxnSpPr>
            <p:nvPr/>
          </p:nvCxnSpPr>
          <p:spPr>
            <a:xfrm flipV="1">
              <a:off x="1154899" y="3540371"/>
              <a:ext cx="731156" cy="870045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12B08EC-E309-614A-9236-E83B03C46A45}"/>
                </a:ext>
              </a:extLst>
            </p:cNvPr>
            <p:cNvCxnSpPr>
              <a:stCxn id="38" idx="3"/>
              <a:endCxn id="39" idx="1"/>
            </p:cNvCxnSpPr>
            <p:nvPr/>
          </p:nvCxnSpPr>
          <p:spPr>
            <a:xfrm>
              <a:off x="2950981" y="3540371"/>
              <a:ext cx="300112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90C2F71-BFEB-8740-9E37-864CC2DAC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91073" y="2126133"/>
              <a:ext cx="1679239" cy="359153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5540053-72F9-3149-BF2B-EAF2ED204CFD}"/>
                </a:ext>
              </a:extLst>
            </p:cNvPr>
            <p:cNvSpPr/>
            <p:nvPr/>
          </p:nvSpPr>
          <p:spPr>
            <a:xfrm>
              <a:off x="6946478" y="1848510"/>
              <a:ext cx="1968922" cy="914400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E5521E6-1AE4-E34C-A21A-0CEFBEDBAAEE}"/>
                </a:ext>
              </a:extLst>
            </p:cNvPr>
            <p:cNvSpPr txBox="1"/>
            <p:nvPr/>
          </p:nvSpPr>
          <p:spPr>
            <a:xfrm>
              <a:off x="7154217" y="1570886"/>
              <a:ext cx="1688411" cy="3437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E1/E3/STM-1/4/16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15B45BD-DF91-AF43-96DF-929EAA04A529}"/>
                </a:ext>
              </a:extLst>
            </p:cNvPr>
            <p:cNvSpPr/>
            <p:nvPr/>
          </p:nvSpPr>
          <p:spPr>
            <a:xfrm>
              <a:off x="7342233" y="2977782"/>
              <a:ext cx="409575" cy="12048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496763F-BB4A-DE44-A647-B8F07BB88848}"/>
                </a:ext>
              </a:extLst>
            </p:cNvPr>
            <p:cNvCxnSpPr>
              <a:stCxn id="49" idx="2"/>
              <a:endCxn id="52" idx="0"/>
            </p:cNvCxnSpPr>
            <p:nvPr/>
          </p:nvCxnSpPr>
          <p:spPr>
            <a:xfrm flipH="1">
              <a:off x="7547021" y="2762910"/>
              <a:ext cx="383918" cy="214872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00998" y="1089556"/>
            <a:ext cx="2493080" cy="336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8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Install it in any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Neptune IP Platform</a:t>
            </a:r>
          </a:p>
          <a:p>
            <a:pPr marL="171450" indent="-171450">
              <a:lnSpc>
                <a:spcPct val="108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Suitable for Low port fan-out use case</a:t>
            </a:r>
          </a:p>
          <a:p>
            <a:pPr marL="171450" indent="-171450">
              <a:lnSpc>
                <a:spcPct val="108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Option for Power and Space Constrained</a:t>
            </a:r>
          </a:p>
          <a:p>
            <a:pPr marL="171450" indent="-171450">
              <a:lnSpc>
                <a:spcPct val="108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Interop with Neptune CES Card</a:t>
            </a:r>
          </a:p>
          <a:p>
            <a:pPr marL="171450" indent="-171450">
              <a:lnSpc>
                <a:spcPct val="108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smtClean="0"/>
              <a:t>End to end </a:t>
            </a:r>
            <a:r>
              <a:rPr lang="en-US" sz="1600" dirty="0"/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79450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6960B15-D84F-5248-A893-92C7B9F9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 smtClean="0"/>
              <a:t>The </a:t>
            </a:r>
            <a:r>
              <a:rPr lang="en-GB" dirty="0" smtClean="0"/>
              <a:t>W</a:t>
            </a:r>
            <a:r>
              <a:rPr lang="en-DE" dirty="0" smtClean="0"/>
              <a:t>orld Has Moved </a:t>
            </a:r>
            <a:r>
              <a:rPr lang="en-GB" dirty="0" smtClean="0"/>
              <a:t>to IP and IP Has Evolved</a:t>
            </a:r>
            <a:r>
              <a:rPr lang="en-DE" dirty="0" smtClean="0"/>
              <a:t>…</a:t>
            </a:r>
            <a:endParaRPr lang="en-DE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CA15CF4-BC5B-9A43-86A3-1388C73B4DF5}"/>
              </a:ext>
            </a:extLst>
          </p:cNvPr>
          <p:cNvSpPr txBox="1">
            <a:spLocks/>
          </p:cNvSpPr>
          <p:nvPr/>
        </p:nvSpPr>
        <p:spPr>
          <a:xfrm>
            <a:off x="457200" y="949234"/>
            <a:ext cx="4004492" cy="3317965"/>
          </a:xfrm>
          <a:prstGeom prst="roundRect">
            <a:avLst>
              <a:gd name="adj" fmla="val 2588"/>
            </a:avLst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7472" indent="-173736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21208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694944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86868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smtClean="0"/>
              <a:t>YOU CAN TRUST THE IP NETWORK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DE" dirty="0"/>
              <a:t>IP networks can deliver services with low latency, low packet loss and predictable jitter.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DE" dirty="0" smtClean="0"/>
              <a:t>QoS designs that will prevent congestions 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GB" dirty="0" smtClean="0"/>
              <a:t>B</a:t>
            </a:r>
            <a:r>
              <a:rPr lang="en-DE" dirty="0" smtClean="0"/>
              <a:t>i-directional </a:t>
            </a:r>
            <a:r>
              <a:rPr lang="en-GB" dirty="0" smtClean="0"/>
              <a:t>paths</a:t>
            </a:r>
            <a:endParaRPr lang="en-DE" dirty="0" smtClean="0"/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DE" dirty="0" smtClean="0"/>
              <a:t>New Traffic Engineering Techniques</a:t>
            </a:r>
          </a:p>
          <a:p>
            <a:pPr>
              <a:spcBef>
                <a:spcPts val="900"/>
              </a:spcBef>
              <a:spcAft>
                <a:spcPts val="0"/>
              </a:spcAft>
            </a:pPr>
            <a:r>
              <a:rPr lang="en-DE" dirty="0"/>
              <a:t>SLA-aware 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DE" dirty="0" smtClean="0"/>
              <a:t>OAM, Performance Monitoring and Telemetry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DE" dirty="0" smtClean="0"/>
              <a:t>Network architecture redundancy/protection 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DE" dirty="0" smtClean="0"/>
              <a:t>Control of misbehaving traffic using analytics</a:t>
            </a:r>
          </a:p>
          <a:p>
            <a:pPr>
              <a:spcBef>
                <a:spcPts val="900"/>
              </a:spcBef>
              <a:spcAft>
                <a:spcPts val="0"/>
              </a:spcAft>
            </a:pPr>
            <a:r>
              <a:rPr lang="en-DE" dirty="0" smtClean="0"/>
              <a:t>Scalable and simplified</a:t>
            </a:r>
          </a:p>
          <a:p>
            <a:pPr lvl="1">
              <a:spcBef>
                <a:spcPts val="300"/>
              </a:spcBef>
              <a:spcAft>
                <a:spcPts val="0"/>
              </a:spcAft>
            </a:pPr>
            <a:r>
              <a:rPr lang="en-GB" dirty="0" smtClean="0"/>
              <a:t>N</a:t>
            </a:r>
            <a:r>
              <a:rPr lang="en-DE" dirty="0" smtClean="0"/>
              <a:t>ew forwarding techniques – </a:t>
            </a:r>
            <a:r>
              <a:rPr lang="en-GB" dirty="0" smtClean="0"/>
              <a:t>MPLS / </a:t>
            </a:r>
            <a:r>
              <a:rPr lang="en-DE" dirty="0" smtClean="0"/>
              <a:t>SR</a:t>
            </a:r>
            <a:endParaRPr lang="en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74CE39-1FF1-BE4E-AD52-6159D1EC0FD1}"/>
              </a:ext>
            </a:extLst>
          </p:cNvPr>
          <p:cNvSpPr txBox="1">
            <a:spLocks/>
          </p:cNvSpPr>
          <p:nvPr/>
        </p:nvSpPr>
        <p:spPr>
          <a:xfrm>
            <a:off x="457200" y="949235"/>
            <a:ext cx="4004492" cy="3730106"/>
          </a:xfrm>
          <a:prstGeom prst="roundRect">
            <a:avLst>
              <a:gd name="adj" fmla="val 2102"/>
            </a:avLst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7472" indent="-173736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21208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694944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86868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fontAlgn="ctr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4FD2DE-30C7-F149-B63C-AD33D412C752}"/>
              </a:ext>
            </a:extLst>
          </p:cNvPr>
          <p:cNvSpPr txBox="1">
            <a:spLocks/>
          </p:cNvSpPr>
          <p:nvPr/>
        </p:nvSpPr>
        <p:spPr>
          <a:xfrm>
            <a:off x="4925818" y="2673448"/>
            <a:ext cx="3592800" cy="2062278"/>
          </a:xfrm>
          <a:prstGeom prst="roundRect">
            <a:avLst>
              <a:gd name="adj" fmla="val 2102"/>
            </a:avLst>
          </a:prstGeom>
        </p:spPr>
        <p:txBody>
          <a:bodyPr/>
          <a:lstStyle>
            <a:lvl1pPr marL="17145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7472" indent="-173736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21208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694944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86868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DE" sz="1600" smtClean="0"/>
              <a:t>Intelligent control and automation</a:t>
            </a:r>
          </a:p>
          <a:p>
            <a:pPr lvl="1">
              <a:buClr>
                <a:schemeClr val="tx1"/>
              </a:buClr>
            </a:pPr>
            <a:r>
              <a:rPr lang="en-DE" smtClean="0"/>
              <a:t>Programmable Network Infrastructure</a:t>
            </a:r>
          </a:p>
          <a:p>
            <a:pPr lvl="1">
              <a:buClr>
                <a:schemeClr val="tx1"/>
              </a:buClr>
            </a:pPr>
            <a:r>
              <a:rPr lang="en-GB" smtClean="0"/>
              <a:t>Traffic Aware</a:t>
            </a:r>
          </a:p>
          <a:p>
            <a:pPr lvl="1">
              <a:buClr>
                <a:schemeClr val="tx1"/>
              </a:buClr>
            </a:pPr>
            <a:r>
              <a:rPr lang="en-GB" smtClean="0"/>
              <a:t>Resource Aware (Network Slicing)</a:t>
            </a:r>
          </a:p>
          <a:p>
            <a:pPr lvl="1">
              <a:buClr>
                <a:schemeClr val="tx1"/>
              </a:buClr>
            </a:pPr>
            <a:r>
              <a:rPr lang="en-GB" smtClean="0"/>
              <a:t>Intent based</a:t>
            </a:r>
          </a:p>
          <a:p>
            <a:pPr lvl="1">
              <a:buClr>
                <a:schemeClr val="tx1"/>
              </a:buClr>
            </a:pPr>
            <a:r>
              <a:rPr lang="en-GB" smtClean="0"/>
              <a:t>Multi-layer</a:t>
            </a:r>
          </a:p>
          <a:p>
            <a:endParaRPr lang="en-DE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48C175A-ABE4-644D-BE6B-2681A094448B}"/>
              </a:ext>
            </a:extLst>
          </p:cNvPr>
          <p:cNvCxnSpPr/>
          <p:nvPr/>
        </p:nvCxnSpPr>
        <p:spPr>
          <a:xfrm>
            <a:off x="7282713" y="3122699"/>
            <a:ext cx="0" cy="1603808"/>
          </a:xfrm>
          <a:prstGeom prst="line">
            <a:avLst/>
          </a:prstGeom>
          <a:ln w="22225" cap="rnd"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96C786-EC36-7E41-BEA0-D2BD22229C3B}"/>
              </a:ext>
            </a:extLst>
          </p:cNvPr>
          <p:cNvCxnSpPr/>
          <p:nvPr/>
        </p:nvCxnSpPr>
        <p:spPr>
          <a:xfrm>
            <a:off x="5872202" y="3122699"/>
            <a:ext cx="0" cy="1603808"/>
          </a:xfrm>
          <a:prstGeom prst="line">
            <a:avLst/>
          </a:prstGeom>
          <a:ln w="22225" cap="rnd">
            <a:solidFill>
              <a:schemeClr val="bg1">
                <a:alpha val="3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6474CE39-1FF1-BE4E-AD52-6159D1EC0FD1}"/>
              </a:ext>
            </a:extLst>
          </p:cNvPr>
          <p:cNvSpPr txBox="1">
            <a:spLocks/>
          </p:cNvSpPr>
          <p:nvPr/>
        </p:nvSpPr>
        <p:spPr>
          <a:xfrm>
            <a:off x="4828032" y="2673447"/>
            <a:ext cx="3690586" cy="2005893"/>
          </a:xfrm>
          <a:prstGeom prst="roundRect">
            <a:avLst>
              <a:gd name="adj" fmla="val 2102"/>
            </a:avLst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7472" indent="-173736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521208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694944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868680" indent="-171450" algn="l" defTabSz="685800" rtl="0" eaLnBrk="1" latinLnBrk="0" hangingPunct="1"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lang="en-US" sz="9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fontAlgn="ctr">
              <a:spcBef>
                <a:spcPts val="1200"/>
              </a:spcBef>
              <a:buNone/>
            </a:pPr>
            <a:endParaRPr lang="en-US" dirty="0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A1C42C8-8940-3943-A41D-63B1FF2F1760}"/>
              </a:ext>
            </a:extLst>
          </p:cNvPr>
          <p:cNvSpPr/>
          <p:nvPr/>
        </p:nvSpPr>
        <p:spPr>
          <a:xfrm>
            <a:off x="4920099" y="1019793"/>
            <a:ext cx="3598520" cy="1162140"/>
          </a:xfrm>
          <a:prstGeom prst="roundRect">
            <a:avLst>
              <a:gd name="adj" fmla="val 4902"/>
            </a:avLst>
          </a:prstGeom>
          <a:solidFill>
            <a:srgbClr val="9B3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B35CA7-873B-5D49-96C9-DD914A656B3C}"/>
              </a:ext>
            </a:extLst>
          </p:cNvPr>
          <p:cNvGrpSpPr/>
          <p:nvPr/>
        </p:nvGrpSpPr>
        <p:grpSpPr>
          <a:xfrm>
            <a:off x="5000169" y="1195928"/>
            <a:ext cx="959837" cy="853591"/>
            <a:chOff x="2415075" y="1629010"/>
            <a:chExt cx="1088692" cy="968182"/>
          </a:xfrm>
        </p:grpSpPr>
        <p:sp>
          <p:nvSpPr>
            <p:cNvPr id="39" name="AutoShape 2">
              <a:extLst>
                <a:ext uri="{FF2B5EF4-FFF2-40B4-BE49-F238E27FC236}">
                  <a16:creationId xmlns:a16="http://schemas.microsoft.com/office/drawing/2014/main" id="{DEA5FCD9-78AB-234C-9762-739A4B9B9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266" y="1629010"/>
              <a:ext cx="658789" cy="65877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lIns="0" tIns="0" rIns="0" bIns="0" anchor="ctr"/>
            <a:lstStyle/>
            <a:p>
              <a:pPr algn="ctr"/>
              <a:endParaRPr lang="en-US" sz="1050" dirty="0">
                <a:latin typeface="Roboto" panose="02000000000000000000" pitchFamily="2" charset="0"/>
                <a:ea typeface="Roboto" panose="02000000000000000000" pitchFamily="2" charset="0"/>
                <a:cs typeface="Titillium" charset="0"/>
              </a:endParaRPr>
            </a:p>
          </p:txBody>
        </p:sp>
        <p:grpSp>
          <p:nvGrpSpPr>
            <p:cNvPr id="40" name="Group 4">
              <a:extLst>
                <a:ext uri="{FF2B5EF4-FFF2-40B4-BE49-F238E27FC236}">
                  <a16:creationId xmlns:a16="http://schemas.microsoft.com/office/drawing/2014/main" id="{91D7554C-987C-FF44-8E0D-7E7FF816C82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763895" y="1752234"/>
              <a:ext cx="373907" cy="429213"/>
              <a:chOff x="2205" y="845"/>
              <a:chExt cx="1352" cy="1552"/>
            </a:xfrm>
            <a:solidFill>
              <a:schemeClr val="bg1"/>
            </a:solidFill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92A68511-D5F9-CB4F-B266-6B7AE0864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830"/>
                <a:ext cx="1352" cy="567"/>
              </a:xfrm>
              <a:custGeom>
                <a:avLst/>
                <a:gdLst>
                  <a:gd name="T0" fmla="*/ 1142 w 1352"/>
                  <a:gd name="T1" fmla="*/ 21 h 567"/>
                  <a:gd name="T2" fmla="*/ 1284 w 1352"/>
                  <a:gd name="T3" fmla="*/ 107 h 567"/>
                  <a:gd name="T4" fmla="*/ 675 w 1352"/>
                  <a:gd name="T5" fmla="*/ 522 h 567"/>
                  <a:gd name="T6" fmla="*/ 67 w 1352"/>
                  <a:gd name="T7" fmla="*/ 107 h 567"/>
                  <a:gd name="T8" fmla="*/ 210 w 1352"/>
                  <a:gd name="T9" fmla="*/ 21 h 567"/>
                  <a:gd name="T10" fmla="*/ 176 w 1352"/>
                  <a:gd name="T11" fmla="*/ 0 h 567"/>
                  <a:gd name="T12" fmla="*/ 0 w 1352"/>
                  <a:gd name="T13" fmla="*/ 105 h 567"/>
                  <a:gd name="T14" fmla="*/ 675 w 1352"/>
                  <a:gd name="T15" fmla="*/ 567 h 567"/>
                  <a:gd name="T16" fmla="*/ 1352 w 1352"/>
                  <a:gd name="T17" fmla="*/ 105 h 567"/>
                  <a:gd name="T18" fmla="*/ 1176 w 1352"/>
                  <a:gd name="T19" fmla="*/ 0 h 567"/>
                  <a:gd name="T20" fmla="*/ 1142 w 1352"/>
                  <a:gd name="T21" fmla="*/ 21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2" h="567">
                    <a:moveTo>
                      <a:pt x="1142" y="21"/>
                    </a:moveTo>
                    <a:lnTo>
                      <a:pt x="1284" y="107"/>
                    </a:lnTo>
                    <a:lnTo>
                      <a:pt x="675" y="522"/>
                    </a:lnTo>
                    <a:lnTo>
                      <a:pt x="67" y="107"/>
                    </a:lnTo>
                    <a:lnTo>
                      <a:pt x="210" y="21"/>
                    </a:lnTo>
                    <a:lnTo>
                      <a:pt x="176" y="0"/>
                    </a:lnTo>
                    <a:lnTo>
                      <a:pt x="0" y="105"/>
                    </a:lnTo>
                    <a:lnTo>
                      <a:pt x="675" y="567"/>
                    </a:lnTo>
                    <a:lnTo>
                      <a:pt x="1352" y="105"/>
                    </a:lnTo>
                    <a:lnTo>
                      <a:pt x="1176" y="0"/>
                    </a:lnTo>
                    <a:lnTo>
                      <a:pt x="114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48DAC23F-CF49-BD4D-B72C-A2DE26F59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603"/>
                <a:ext cx="1352" cy="567"/>
              </a:xfrm>
              <a:custGeom>
                <a:avLst/>
                <a:gdLst>
                  <a:gd name="T0" fmla="*/ 1142 w 1352"/>
                  <a:gd name="T1" fmla="*/ 21 h 567"/>
                  <a:gd name="T2" fmla="*/ 1284 w 1352"/>
                  <a:gd name="T3" fmla="*/ 107 h 567"/>
                  <a:gd name="T4" fmla="*/ 675 w 1352"/>
                  <a:gd name="T5" fmla="*/ 522 h 567"/>
                  <a:gd name="T6" fmla="*/ 67 w 1352"/>
                  <a:gd name="T7" fmla="*/ 107 h 567"/>
                  <a:gd name="T8" fmla="*/ 210 w 1352"/>
                  <a:gd name="T9" fmla="*/ 21 h 567"/>
                  <a:gd name="T10" fmla="*/ 176 w 1352"/>
                  <a:gd name="T11" fmla="*/ 0 h 567"/>
                  <a:gd name="T12" fmla="*/ 0 w 1352"/>
                  <a:gd name="T13" fmla="*/ 105 h 567"/>
                  <a:gd name="T14" fmla="*/ 675 w 1352"/>
                  <a:gd name="T15" fmla="*/ 567 h 567"/>
                  <a:gd name="T16" fmla="*/ 1352 w 1352"/>
                  <a:gd name="T17" fmla="*/ 105 h 567"/>
                  <a:gd name="T18" fmla="*/ 1176 w 1352"/>
                  <a:gd name="T19" fmla="*/ 0 h 567"/>
                  <a:gd name="T20" fmla="*/ 1142 w 1352"/>
                  <a:gd name="T21" fmla="*/ 21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2" h="567">
                    <a:moveTo>
                      <a:pt x="1142" y="21"/>
                    </a:moveTo>
                    <a:lnTo>
                      <a:pt x="1284" y="107"/>
                    </a:lnTo>
                    <a:lnTo>
                      <a:pt x="675" y="522"/>
                    </a:lnTo>
                    <a:lnTo>
                      <a:pt x="67" y="107"/>
                    </a:lnTo>
                    <a:lnTo>
                      <a:pt x="210" y="21"/>
                    </a:lnTo>
                    <a:lnTo>
                      <a:pt x="176" y="0"/>
                    </a:lnTo>
                    <a:lnTo>
                      <a:pt x="0" y="105"/>
                    </a:lnTo>
                    <a:lnTo>
                      <a:pt x="675" y="567"/>
                    </a:lnTo>
                    <a:lnTo>
                      <a:pt x="1352" y="105"/>
                    </a:lnTo>
                    <a:lnTo>
                      <a:pt x="1176" y="0"/>
                    </a:lnTo>
                    <a:lnTo>
                      <a:pt x="114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C5FDDD72-D4B7-4D42-9B27-0ABF2A8AF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1173"/>
                <a:ext cx="126" cy="124"/>
              </a:xfrm>
              <a:custGeom>
                <a:avLst/>
                <a:gdLst>
                  <a:gd name="T0" fmla="*/ 9 w 59"/>
                  <a:gd name="T1" fmla="*/ 10 h 58"/>
                  <a:gd name="T2" fmla="*/ 12 w 59"/>
                  <a:gd name="T3" fmla="*/ 47 h 58"/>
                  <a:gd name="T4" fmla="*/ 49 w 59"/>
                  <a:gd name="T5" fmla="*/ 47 h 58"/>
                  <a:gd name="T6" fmla="*/ 47 w 59"/>
                  <a:gd name="T7" fmla="*/ 10 h 58"/>
                  <a:gd name="T8" fmla="*/ 9 w 59"/>
                  <a:gd name="T9" fmla="*/ 1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8">
                    <a:moveTo>
                      <a:pt x="9" y="10"/>
                    </a:moveTo>
                    <a:cubicBezTo>
                      <a:pt x="0" y="21"/>
                      <a:pt x="1" y="37"/>
                      <a:pt x="12" y="47"/>
                    </a:cubicBezTo>
                    <a:cubicBezTo>
                      <a:pt x="23" y="58"/>
                      <a:pt x="40" y="57"/>
                      <a:pt x="49" y="47"/>
                    </a:cubicBezTo>
                    <a:cubicBezTo>
                      <a:pt x="59" y="37"/>
                      <a:pt x="58" y="20"/>
                      <a:pt x="47" y="10"/>
                    </a:cubicBezTo>
                    <a:cubicBezTo>
                      <a:pt x="36" y="0"/>
                      <a:pt x="19" y="0"/>
                      <a:pt x="9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ECCFA1F9-606E-1F4C-97A3-CF4C3B1AC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1395"/>
                <a:ext cx="99" cy="94"/>
              </a:xfrm>
              <a:custGeom>
                <a:avLst/>
                <a:gdLst>
                  <a:gd name="T0" fmla="*/ 7 w 46"/>
                  <a:gd name="T1" fmla="*/ 8 h 44"/>
                  <a:gd name="T2" fmla="*/ 9 w 46"/>
                  <a:gd name="T3" fmla="*/ 36 h 44"/>
                  <a:gd name="T4" fmla="*/ 38 w 46"/>
                  <a:gd name="T5" fmla="*/ 36 h 44"/>
                  <a:gd name="T6" fmla="*/ 36 w 46"/>
                  <a:gd name="T7" fmla="*/ 7 h 44"/>
                  <a:gd name="T8" fmla="*/ 7 w 46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4">
                    <a:moveTo>
                      <a:pt x="7" y="8"/>
                    </a:moveTo>
                    <a:cubicBezTo>
                      <a:pt x="0" y="16"/>
                      <a:pt x="1" y="28"/>
                      <a:pt x="9" y="36"/>
                    </a:cubicBezTo>
                    <a:cubicBezTo>
                      <a:pt x="18" y="44"/>
                      <a:pt x="31" y="44"/>
                      <a:pt x="38" y="36"/>
                    </a:cubicBezTo>
                    <a:cubicBezTo>
                      <a:pt x="46" y="28"/>
                      <a:pt x="45" y="15"/>
                      <a:pt x="36" y="7"/>
                    </a:cubicBezTo>
                    <a:cubicBezTo>
                      <a:pt x="28" y="0"/>
                      <a:pt x="15" y="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6" name="Freeform 9">
                <a:extLst>
                  <a:ext uri="{FF2B5EF4-FFF2-40B4-BE49-F238E27FC236}">
                    <a16:creationId xmlns:a16="http://schemas.microsoft.com/office/drawing/2014/main" id="{3C9CFA34-7894-FF4A-B29E-7607388AC9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05" y="845"/>
                <a:ext cx="1352" cy="871"/>
              </a:xfrm>
              <a:custGeom>
                <a:avLst/>
                <a:gdLst>
                  <a:gd name="T0" fmla="*/ 315 w 631"/>
                  <a:gd name="T1" fmla="*/ 0 h 407"/>
                  <a:gd name="T2" fmla="*/ 0 w 631"/>
                  <a:gd name="T3" fmla="*/ 192 h 407"/>
                  <a:gd name="T4" fmla="*/ 315 w 631"/>
                  <a:gd name="T5" fmla="*/ 407 h 407"/>
                  <a:gd name="T6" fmla="*/ 631 w 631"/>
                  <a:gd name="T7" fmla="*/ 192 h 407"/>
                  <a:gd name="T8" fmla="*/ 315 w 631"/>
                  <a:gd name="T9" fmla="*/ 0 h 407"/>
                  <a:gd name="T10" fmla="*/ 267 w 631"/>
                  <a:gd name="T11" fmla="*/ 46 h 407"/>
                  <a:gd name="T12" fmla="*/ 291 w 631"/>
                  <a:gd name="T13" fmla="*/ 46 h 407"/>
                  <a:gd name="T14" fmla="*/ 293 w 631"/>
                  <a:gd name="T15" fmla="*/ 70 h 407"/>
                  <a:gd name="T16" fmla="*/ 269 w 631"/>
                  <a:gd name="T17" fmla="*/ 70 h 407"/>
                  <a:gd name="T18" fmla="*/ 267 w 631"/>
                  <a:gd name="T19" fmla="*/ 46 h 407"/>
                  <a:gd name="T20" fmla="*/ 298 w 631"/>
                  <a:gd name="T21" fmla="*/ 123 h 407"/>
                  <a:gd name="T22" fmla="*/ 293 w 631"/>
                  <a:gd name="T23" fmla="*/ 130 h 407"/>
                  <a:gd name="T24" fmla="*/ 288 w 631"/>
                  <a:gd name="T25" fmla="*/ 128 h 407"/>
                  <a:gd name="T26" fmla="*/ 286 w 631"/>
                  <a:gd name="T27" fmla="*/ 124 h 407"/>
                  <a:gd name="T28" fmla="*/ 281 w 631"/>
                  <a:gd name="T29" fmla="*/ 91 h 407"/>
                  <a:gd name="T30" fmla="*/ 286 w 631"/>
                  <a:gd name="T31" fmla="*/ 85 h 407"/>
                  <a:gd name="T32" fmla="*/ 293 w 631"/>
                  <a:gd name="T33" fmla="*/ 90 h 407"/>
                  <a:gd name="T34" fmla="*/ 298 w 631"/>
                  <a:gd name="T35" fmla="*/ 123 h 407"/>
                  <a:gd name="T36" fmla="*/ 224 w 631"/>
                  <a:gd name="T37" fmla="*/ 172 h 407"/>
                  <a:gd name="T38" fmla="*/ 247 w 631"/>
                  <a:gd name="T39" fmla="*/ 173 h 407"/>
                  <a:gd name="T40" fmla="*/ 253 w 631"/>
                  <a:gd name="T41" fmla="*/ 180 h 407"/>
                  <a:gd name="T42" fmla="*/ 247 w 631"/>
                  <a:gd name="T43" fmla="*/ 186 h 407"/>
                  <a:gd name="T44" fmla="*/ 224 w 631"/>
                  <a:gd name="T45" fmla="*/ 184 h 407"/>
                  <a:gd name="T46" fmla="*/ 220 w 631"/>
                  <a:gd name="T47" fmla="*/ 182 h 407"/>
                  <a:gd name="T48" fmla="*/ 218 w 631"/>
                  <a:gd name="T49" fmla="*/ 178 h 407"/>
                  <a:gd name="T50" fmla="*/ 224 w 631"/>
                  <a:gd name="T51" fmla="*/ 172 h 407"/>
                  <a:gd name="T52" fmla="*/ 207 w 631"/>
                  <a:gd name="T53" fmla="*/ 189 h 407"/>
                  <a:gd name="T54" fmla="*/ 183 w 631"/>
                  <a:gd name="T55" fmla="*/ 189 h 407"/>
                  <a:gd name="T56" fmla="*/ 181 w 631"/>
                  <a:gd name="T57" fmla="*/ 165 h 407"/>
                  <a:gd name="T58" fmla="*/ 205 w 631"/>
                  <a:gd name="T59" fmla="*/ 165 h 407"/>
                  <a:gd name="T60" fmla="*/ 207 w 631"/>
                  <a:gd name="T61" fmla="*/ 189 h 407"/>
                  <a:gd name="T62" fmla="*/ 422 w 631"/>
                  <a:gd name="T63" fmla="*/ 208 h 407"/>
                  <a:gd name="T64" fmla="*/ 413 w 631"/>
                  <a:gd name="T65" fmla="*/ 193 h 407"/>
                  <a:gd name="T66" fmla="*/ 338 w 631"/>
                  <a:gd name="T67" fmla="*/ 193 h 407"/>
                  <a:gd name="T68" fmla="*/ 329 w 631"/>
                  <a:gd name="T69" fmla="*/ 209 h 407"/>
                  <a:gd name="T70" fmla="*/ 318 w 631"/>
                  <a:gd name="T71" fmla="*/ 217 h 407"/>
                  <a:gd name="T72" fmla="*/ 345 w 631"/>
                  <a:gd name="T73" fmla="*/ 302 h 407"/>
                  <a:gd name="T74" fmla="*/ 355 w 631"/>
                  <a:gd name="T75" fmla="*/ 306 h 407"/>
                  <a:gd name="T76" fmla="*/ 357 w 631"/>
                  <a:gd name="T77" fmla="*/ 330 h 407"/>
                  <a:gd name="T78" fmla="*/ 333 w 631"/>
                  <a:gd name="T79" fmla="*/ 331 h 407"/>
                  <a:gd name="T80" fmla="*/ 331 w 631"/>
                  <a:gd name="T81" fmla="*/ 307 h 407"/>
                  <a:gd name="T82" fmla="*/ 334 w 631"/>
                  <a:gd name="T83" fmla="*/ 305 h 407"/>
                  <a:gd name="T84" fmla="*/ 307 w 631"/>
                  <a:gd name="T85" fmla="*/ 220 h 407"/>
                  <a:gd name="T86" fmla="*/ 286 w 631"/>
                  <a:gd name="T87" fmla="*/ 216 h 407"/>
                  <a:gd name="T88" fmla="*/ 267 w 631"/>
                  <a:gd name="T89" fmla="*/ 255 h 407"/>
                  <a:gd name="T90" fmla="*/ 269 w 631"/>
                  <a:gd name="T91" fmla="*/ 256 h 407"/>
                  <a:gd name="T92" fmla="*/ 272 w 631"/>
                  <a:gd name="T93" fmla="*/ 302 h 407"/>
                  <a:gd name="T94" fmla="*/ 226 w 631"/>
                  <a:gd name="T95" fmla="*/ 302 h 407"/>
                  <a:gd name="T96" fmla="*/ 223 w 631"/>
                  <a:gd name="T97" fmla="*/ 256 h 407"/>
                  <a:gd name="T98" fmla="*/ 256 w 631"/>
                  <a:gd name="T99" fmla="*/ 248 h 407"/>
                  <a:gd name="T100" fmla="*/ 275 w 631"/>
                  <a:gd name="T101" fmla="*/ 209 h 407"/>
                  <a:gd name="T102" fmla="*/ 275 w 631"/>
                  <a:gd name="T103" fmla="*/ 209 h 407"/>
                  <a:gd name="T104" fmla="*/ 271 w 631"/>
                  <a:gd name="T105" fmla="*/ 155 h 407"/>
                  <a:gd name="T106" fmla="*/ 325 w 631"/>
                  <a:gd name="T107" fmla="*/ 155 h 407"/>
                  <a:gd name="T108" fmla="*/ 339 w 631"/>
                  <a:gd name="T109" fmla="*/ 181 h 407"/>
                  <a:gd name="T110" fmla="*/ 411 w 631"/>
                  <a:gd name="T111" fmla="*/ 181 h 407"/>
                  <a:gd name="T112" fmla="*/ 419 w 631"/>
                  <a:gd name="T113" fmla="*/ 162 h 407"/>
                  <a:gd name="T114" fmla="*/ 465 w 631"/>
                  <a:gd name="T115" fmla="*/ 162 h 407"/>
                  <a:gd name="T116" fmla="*/ 468 w 631"/>
                  <a:gd name="T117" fmla="*/ 208 h 407"/>
                  <a:gd name="T118" fmla="*/ 422 w 631"/>
                  <a:gd name="T119" fmla="*/ 208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31" h="407">
                    <a:moveTo>
                      <a:pt x="315" y="0"/>
                    </a:moveTo>
                    <a:cubicBezTo>
                      <a:pt x="0" y="192"/>
                      <a:pt x="0" y="192"/>
                      <a:pt x="0" y="192"/>
                    </a:cubicBezTo>
                    <a:cubicBezTo>
                      <a:pt x="315" y="407"/>
                      <a:pt x="315" y="407"/>
                      <a:pt x="315" y="407"/>
                    </a:cubicBezTo>
                    <a:cubicBezTo>
                      <a:pt x="631" y="192"/>
                      <a:pt x="631" y="192"/>
                      <a:pt x="631" y="192"/>
                    </a:cubicBezTo>
                    <a:lnTo>
                      <a:pt x="315" y="0"/>
                    </a:lnTo>
                    <a:close/>
                    <a:moveTo>
                      <a:pt x="267" y="46"/>
                    </a:moveTo>
                    <a:cubicBezTo>
                      <a:pt x="273" y="40"/>
                      <a:pt x="284" y="40"/>
                      <a:pt x="291" y="46"/>
                    </a:cubicBezTo>
                    <a:cubicBezTo>
                      <a:pt x="298" y="53"/>
                      <a:pt x="299" y="64"/>
                      <a:pt x="293" y="70"/>
                    </a:cubicBezTo>
                    <a:cubicBezTo>
                      <a:pt x="286" y="77"/>
                      <a:pt x="276" y="77"/>
                      <a:pt x="269" y="70"/>
                    </a:cubicBezTo>
                    <a:cubicBezTo>
                      <a:pt x="261" y="64"/>
                      <a:pt x="261" y="53"/>
                      <a:pt x="267" y="46"/>
                    </a:cubicBezTo>
                    <a:close/>
                    <a:moveTo>
                      <a:pt x="298" y="123"/>
                    </a:moveTo>
                    <a:cubicBezTo>
                      <a:pt x="298" y="127"/>
                      <a:pt x="296" y="130"/>
                      <a:pt x="293" y="130"/>
                    </a:cubicBezTo>
                    <a:cubicBezTo>
                      <a:pt x="291" y="130"/>
                      <a:pt x="289" y="129"/>
                      <a:pt x="288" y="128"/>
                    </a:cubicBezTo>
                    <a:cubicBezTo>
                      <a:pt x="287" y="127"/>
                      <a:pt x="286" y="126"/>
                      <a:pt x="286" y="124"/>
                    </a:cubicBezTo>
                    <a:cubicBezTo>
                      <a:pt x="281" y="91"/>
                      <a:pt x="281" y="91"/>
                      <a:pt x="281" y="91"/>
                    </a:cubicBezTo>
                    <a:cubicBezTo>
                      <a:pt x="281" y="88"/>
                      <a:pt x="283" y="85"/>
                      <a:pt x="286" y="85"/>
                    </a:cubicBezTo>
                    <a:cubicBezTo>
                      <a:pt x="290" y="84"/>
                      <a:pt x="293" y="87"/>
                      <a:pt x="293" y="90"/>
                    </a:cubicBezTo>
                    <a:lnTo>
                      <a:pt x="298" y="123"/>
                    </a:lnTo>
                    <a:close/>
                    <a:moveTo>
                      <a:pt x="224" y="172"/>
                    </a:moveTo>
                    <a:cubicBezTo>
                      <a:pt x="247" y="173"/>
                      <a:pt x="247" y="173"/>
                      <a:pt x="247" y="173"/>
                    </a:cubicBezTo>
                    <a:cubicBezTo>
                      <a:pt x="250" y="174"/>
                      <a:pt x="253" y="177"/>
                      <a:pt x="253" y="180"/>
                    </a:cubicBezTo>
                    <a:cubicBezTo>
                      <a:pt x="253" y="183"/>
                      <a:pt x="250" y="186"/>
                      <a:pt x="247" y="186"/>
                    </a:cubicBezTo>
                    <a:cubicBezTo>
                      <a:pt x="224" y="184"/>
                      <a:pt x="224" y="184"/>
                      <a:pt x="224" y="184"/>
                    </a:cubicBezTo>
                    <a:cubicBezTo>
                      <a:pt x="223" y="184"/>
                      <a:pt x="221" y="183"/>
                      <a:pt x="220" y="182"/>
                    </a:cubicBezTo>
                    <a:cubicBezTo>
                      <a:pt x="219" y="181"/>
                      <a:pt x="218" y="179"/>
                      <a:pt x="218" y="178"/>
                    </a:cubicBezTo>
                    <a:cubicBezTo>
                      <a:pt x="218" y="174"/>
                      <a:pt x="221" y="172"/>
                      <a:pt x="224" y="172"/>
                    </a:cubicBezTo>
                    <a:close/>
                    <a:moveTo>
                      <a:pt x="207" y="189"/>
                    </a:moveTo>
                    <a:cubicBezTo>
                      <a:pt x="201" y="196"/>
                      <a:pt x="190" y="196"/>
                      <a:pt x="183" y="189"/>
                    </a:cubicBezTo>
                    <a:cubicBezTo>
                      <a:pt x="176" y="183"/>
                      <a:pt x="175" y="172"/>
                      <a:pt x="181" y="165"/>
                    </a:cubicBezTo>
                    <a:cubicBezTo>
                      <a:pt x="187" y="158"/>
                      <a:pt x="198" y="158"/>
                      <a:pt x="205" y="165"/>
                    </a:cubicBezTo>
                    <a:cubicBezTo>
                      <a:pt x="212" y="172"/>
                      <a:pt x="213" y="182"/>
                      <a:pt x="207" y="189"/>
                    </a:cubicBezTo>
                    <a:close/>
                    <a:moveTo>
                      <a:pt x="422" y="208"/>
                    </a:moveTo>
                    <a:cubicBezTo>
                      <a:pt x="418" y="204"/>
                      <a:pt x="414" y="198"/>
                      <a:pt x="413" y="193"/>
                    </a:cubicBezTo>
                    <a:cubicBezTo>
                      <a:pt x="338" y="193"/>
                      <a:pt x="338" y="193"/>
                      <a:pt x="338" y="193"/>
                    </a:cubicBezTo>
                    <a:cubicBezTo>
                      <a:pt x="336" y="199"/>
                      <a:pt x="334" y="204"/>
                      <a:pt x="329" y="209"/>
                    </a:cubicBezTo>
                    <a:cubicBezTo>
                      <a:pt x="326" y="212"/>
                      <a:pt x="322" y="215"/>
                      <a:pt x="318" y="217"/>
                    </a:cubicBezTo>
                    <a:cubicBezTo>
                      <a:pt x="345" y="302"/>
                      <a:pt x="345" y="302"/>
                      <a:pt x="345" y="302"/>
                    </a:cubicBezTo>
                    <a:cubicBezTo>
                      <a:pt x="349" y="302"/>
                      <a:pt x="352" y="304"/>
                      <a:pt x="355" y="306"/>
                    </a:cubicBezTo>
                    <a:cubicBezTo>
                      <a:pt x="363" y="313"/>
                      <a:pt x="363" y="324"/>
                      <a:pt x="357" y="330"/>
                    </a:cubicBezTo>
                    <a:cubicBezTo>
                      <a:pt x="351" y="337"/>
                      <a:pt x="340" y="337"/>
                      <a:pt x="333" y="331"/>
                    </a:cubicBezTo>
                    <a:cubicBezTo>
                      <a:pt x="326" y="324"/>
                      <a:pt x="325" y="313"/>
                      <a:pt x="331" y="307"/>
                    </a:cubicBezTo>
                    <a:cubicBezTo>
                      <a:pt x="332" y="306"/>
                      <a:pt x="333" y="305"/>
                      <a:pt x="334" y="305"/>
                    </a:cubicBezTo>
                    <a:cubicBezTo>
                      <a:pt x="307" y="220"/>
                      <a:pt x="307" y="220"/>
                      <a:pt x="307" y="220"/>
                    </a:cubicBezTo>
                    <a:cubicBezTo>
                      <a:pt x="300" y="220"/>
                      <a:pt x="293" y="219"/>
                      <a:pt x="286" y="216"/>
                    </a:cubicBezTo>
                    <a:cubicBezTo>
                      <a:pt x="267" y="255"/>
                      <a:pt x="267" y="255"/>
                      <a:pt x="267" y="255"/>
                    </a:cubicBezTo>
                    <a:cubicBezTo>
                      <a:pt x="268" y="255"/>
                      <a:pt x="268" y="255"/>
                      <a:pt x="269" y="256"/>
                    </a:cubicBezTo>
                    <a:cubicBezTo>
                      <a:pt x="283" y="268"/>
                      <a:pt x="284" y="289"/>
                      <a:pt x="272" y="302"/>
                    </a:cubicBezTo>
                    <a:cubicBezTo>
                      <a:pt x="261" y="314"/>
                      <a:pt x="240" y="314"/>
                      <a:pt x="226" y="302"/>
                    </a:cubicBezTo>
                    <a:cubicBezTo>
                      <a:pt x="213" y="289"/>
                      <a:pt x="211" y="269"/>
                      <a:pt x="223" y="256"/>
                    </a:cubicBezTo>
                    <a:cubicBezTo>
                      <a:pt x="232" y="247"/>
                      <a:pt x="245" y="244"/>
                      <a:pt x="256" y="248"/>
                    </a:cubicBezTo>
                    <a:cubicBezTo>
                      <a:pt x="275" y="209"/>
                      <a:pt x="275" y="209"/>
                      <a:pt x="275" y="209"/>
                    </a:cubicBezTo>
                    <a:cubicBezTo>
                      <a:pt x="275" y="209"/>
                      <a:pt x="275" y="209"/>
                      <a:pt x="275" y="209"/>
                    </a:cubicBezTo>
                    <a:cubicBezTo>
                      <a:pt x="259" y="194"/>
                      <a:pt x="257" y="170"/>
                      <a:pt x="271" y="155"/>
                    </a:cubicBezTo>
                    <a:cubicBezTo>
                      <a:pt x="285" y="140"/>
                      <a:pt x="309" y="140"/>
                      <a:pt x="325" y="155"/>
                    </a:cubicBezTo>
                    <a:cubicBezTo>
                      <a:pt x="333" y="162"/>
                      <a:pt x="338" y="171"/>
                      <a:pt x="339" y="181"/>
                    </a:cubicBezTo>
                    <a:cubicBezTo>
                      <a:pt x="411" y="181"/>
                      <a:pt x="411" y="181"/>
                      <a:pt x="411" y="181"/>
                    </a:cubicBezTo>
                    <a:cubicBezTo>
                      <a:pt x="412" y="174"/>
                      <a:pt x="414" y="168"/>
                      <a:pt x="419" y="162"/>
                    </a:cubicBezTo>
                    <a:cubicBezTo>
                      <a:pt x="431" y="150"/>
                      <a:pt x="451" y="150"/>
                      <a:pt x="465" y="162"/>
                    </a:cubicBezTo>
                    <a:cubicBezTo>
                      <a:pt x="478" y="175"/>
                      <a:pt x="480" y="195"/>
                      <a:pt x="468" y="208"/>
                    </a:cubicBezTo>
                    <a:cubicBezTo>
                      <a:pt x="457" y="221"/>
                      <a:pt x="436" y="221"/>
                      <a:pt x="422" y="2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F8719730-F0FA-D348-B32E-987BC561E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1194"/>
                <a:ext cx="97" cy="94"/>
              </a:xfrm>
              <a:custGeom>
                <a:avLst/>
                <a:gdLst>
                  <a:gd name="T0" fmla="*/ 7 w 45"/>
                  <a:gd name="T1" fmla="*/ 8 h 44"/>
                  <a:gd name="T2" fmla="*/ 9 w 45"/>
                  <a:gd name="T3" fmla="*/ 37 h 44"/>
                  <a:gd name="T4" fmla="*/ 38 w 45"/>
                  <a:gd name="T5" fmla="*/ 37 h 44"/>
                  <a:gd name="T6" fmla="*/ 36 w 45"/>
                  <a:gd name="T7" fmla="*/ 8 h 44"/>
                  <a:gd name="T8" fmla="*/ 7 w 45"/>
                  <a:gd name="T9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4">
                    <a:moveTo>
                      <a:pt x="7" y="8"/>
                    </a:moveTo>
                    <a:cubicBezTo>
                      <a:pt x="0" y="16"/>
                      <a:pt x="1" y="29"/>
                      <a:pt x="9" y="37"/>
                    </a:cubicBezTo>
                    <a:cubicBezTo>
                      <a:pt x="18" y="44"/>
                      <a:pt x="31" y="44"/>
                      <a:pt x="38" y="37"/>
                    </a:cubicBezTo>
                    <a:cubicBezTo>
                      <a:pt x="45" y="29"/>
                      <a:pt x="44" y="16"/>
                      <a:pt x="36" y="8"/>
                    </a:cubicBezTo>
                    <a:cubicBezTo>
                      <a:pt x="27" y="0"/>
                      <a:pt x="15" y="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2EA0B107-2EF6-974A-9F9F-6D626C728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5" y="1376"/>
                <a:ext cx="1352" cy="567"/>
              </a:xfrm>
              <a:custGeom>
                <a:avLst/>
                <a:gdLst>
                  <a:gd name="T0" fmla="*/ 1142 w 1352"/>
                  <a:gd name="T1" fmla="*/ 21 h 567"/>
                  <a:gd name="T2" fmla="*/ 1284 w 1352"/>
                  <a:gd name="T3" fmla="*/ 107 h 567"/>
                  <a:gd name="T4" fmla="*/ 675 w 1352"/>
                  <a:gd name="T5" fmla="*/ 522 h 567"/>
                  <a:gd name="T6" fmla="*/ 67 w 1352"/>
                  <a:gd name="T7" fmla="*/ 107 h 567"/>
                  <a:gd name="T8" fmla="*/ 210 w 1352"/>
                  <a:gd name="T9" fmla="*/ 21 h 567"/>
                  <a:gd name="T10" fmla="*/ 176 w 1352"/>
                  <a:gd name="T11" fmla="*/ 0 h 567"/>
                  <a:gd name="T12" fmla="*/ 0 w 1352"/>
                  <a:gd name="T13" fmla="*/ 105 h 567"/>
                  <a:gd name="T14" fmla="*/ 675 w 1352"/>
                  <a:gd name="T15" fmla="*/ 567 h 567"/>
                  <a:gd name="T16" fmla="*/ 1352 w 1352"/>
                  <a:gd name="T17" fmla="*/ 105 h 567"/>
                  <a:gd name="T18" fmla="*/ 1176 w 1352"/>
                  <a:gd name="T19" fmla="*/ 0 h 567"/>
                  <a:gd name="T20" fmla="*/ 1142 w 1352"/>
                  <a:gd name="T21" fmla="*/ 21 h 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2" h="567">
                    <a:moveTo>
                      <a:pt x="1142" y="21"/>
                    </a:moveTo>
                    <a:lnTo>
                      <a:pt x="1284" y="107"/>
                    </a:lnTo>
                    <a:lnTo>
                      <a:pt x="675" y="522"/>
                    </a:lnTo>
                    <a:lnTo>
                      <a:pt x="67" y="107"/>
                    </a:lnTo>
                    <a:lnTo>
                      <a:pt x="210" y="21"/>
                    </a:lnTo>
                    <a:lnTo>
                      <a:pt x="176" y="0"/>
                    </a:lnTo>
                    <a:lnTo>
                      <a:pt x="0" y="105"/>
                    </a:lnTo>
                    <a:lnTo>
                      <a:pt x="675" y="567"/>
                    </a:lnTo>
                    <a:lnTo>
                      <a:pt x="1352" y="105"/>
                    </a:lnTo>
                    <a:lnTo>
                      <a:pt x="1176" y="0"/>
                    </a:lnTo>
                    <a:lnTo>
                      <a:pt x="1142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p:grpSp>
        <p:sp>
          <p:nvSpPr>
            <p:cNvPr id="41" name="object 7">
              <a:extLst>
                <a:ext uri="{FF2B5EF4-FFF2-40B4-BE49-F238E27FC236}">
                  <a16:creationId xmlns:a16="http://schemas.microsoft.com/office/drawing/2014/main" id="{BE705766-8E33-F343-8CB0-74FB6872BC5D}"/>
                </a:ext>
              </a:extLst>
            </p:cNvPr>
            <p:cNvSpPr txBox="1">
              <a:spLocks/>
            </p:cNvSpPr>
            <p:nvPr/>
          </p:nvSpPr>
          <p:spPr>
            <a:xfrm>
              <a:off x="2415075" y="2432245"/>
              <a:ext cx="1088692" cy="16494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US" sz="1050" b="1" dirty="0">
                  <a:solidFill>
                    <a:schemeClr val="bg1"/>
                  </a:solidFill>
                  <a:latin typeface="+mn-lt"/>
                  <a:ea typeface="+mn-ea"/>
                  <a:cs typeface="Arial" panose="020B0604020202020204" pitchFamily="34" charset="0"/>
                </a:rPr>
                <a:t>Multi-Layer</a:t>
              </a:r>
              <a:endParaRPr lang="en-US" sz="12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7" name="object 10">
            <a:extLst>
              <a:ext uri="{FF2B5EF4-FFF2-40B4-BE49-F238E27FC236}">
                <a16:creationId xmlns:a16="http://schemas.microsoft.com/office/drawing/2014/main" id="{D7A11CF2-3BED-B04B-AD61-9709608EA69F}"/>
              </a:ext>
            </a:extLst>
          </p:cNvPr>
          <p:cNvSpPr txBox="1"/>
          <p:nvPr/>
        </p:nvSpPr>
        <p:spPr>
          <a:xfrm>
            <a:off x="7358080" y="1904094"/>
            <a:ext cx="1122336" cy="145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50" b="1" dirty="0">
                <a:solidFill>
                  <a:schemeClr val="bg1"/>
                </a:solidFill>
                <a:cs typeface="Arial" panose="020B0604020202020204" pitchFamily="34" charset="0"/>
              </a:rPr>
              <a:t>Intelligent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50AECFD-B315-BC49-A699-85699CE24FB1}"/>
              </a:ext>
            </a:extLst>
          </p:cNvPr>
          <p:cNvSpPr/>
          <p:nvPr/>
        </p:nvSpPr>
        <p:spPr bwMode="auto">
          <a:xfrm>
            <a:off x="7618995" y="1200451"/>
            <a:ext cx="578013" cy="57800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txBody>
          <a:bodyPr lIns="0" tIns="0" rIns="0" bIns="0" rtlCol="0" anchor="ctr"/>
          <a:lstStyle/>
          <a:p>
            <a:pPr algn="ctr"/>
            <a:endParaRPr lang="en-US" sz="11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30" name="Group 8">
            <a:extLst>
              <a:ext uri="{FF2B5EF4-FFF2-40B4-BE49-F238E27FC236}">
                <a16:creationId xmlns:a16="http://schemas.microsoft.com/office/drawing/2014/main" id="{84DC761D-049E-0C45-98EB-0EB48EB1FD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765816" y="1277043"/>
            <a:ext cx="306863" cy="409363"/>
            <a:chOff x="2905" y="910"/>
            <a:chExt cx="1874" cy="2500"/>
          </a:xfrm>
          <a:solidFill>
            <a:schemeClr val="bg1"/>
          </a:solidFill>
        </p:grpSpPr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2EA1F76B-FFBE-A741-AD42-A39B18A98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3002"/>
              <a:ext cx="578" cy="96"/>
            </a:xfrm>
            <a:custGeom>
              <a:avLst/>
              <a:gdLst>
                <a:gd name="T0" fmla="*/ 247 w 270"/>
                <a:gd name="T1" fmla="*/ 45 h 45"/>
                <a:gd name="T2" fmla="*/ 23 w 270"/>
                <a:gd name="T3" fmla="*/ 45 h 45"/>
                <a:gd name="T4" fmla="*/ 0 w 270"/>
                <a:gd name="T5" fmla="*/ 23 h 45"/>
                <a:gd name="T6" fmla="*/ 0 w 270"/>
                <a:gd name="T7" fmla="*/ 23 h 45"/>
                <a:gd name="T8" fmla="*/ 23 w 270"/>
                <a:gd name="T9" fmla="*/ 0 h 45"/>
                <a:gd name="T10" fmla="*/ 247 w 270"/>
                <a:gd name="T11" fmla="*/ 0 h 45"/>
                <a:gd name="T12" fmla="*/ 270 w 270"/>
                <a:gd name="T13" fmla="*/ 23 h 45"/>
                <a:gd name="T14" fmla="*/ 270 w 270"/>
                <a:gd name="T15" fmla="*/ 23 h 45"/>
                <a:gd name="T16" fmla="*/ 247 w 270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45">
                  <a:moveTo>
                    <a:pt x="247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60" y="0"/>
                    <a:pt x="270" y="10"/>
                    <a:pt x="270" y="23"/>
                  </a:cubicBezTo>
                  <a:cubicBezTo>
                    <a:pt x="270" y="23"/>
                    <a:pt x="270" y="23"/>
                    <a:pt x="270" y="23"/>
                  </a:cubicBezTo>
                  <a:cubicBezTo>
                    <a:pt x="270" y="35"/>
                    <a:pt x="260" y="45"/>
                    <a:pt x="24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3D681847-41F3-6F4E-ABD6-D9699B84D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3154"/>
              <a:ext cx="488" cy="96"/>
            </a:xfrm>
            <a:custGeom>
              <a:avLst/>
              <a:gdLst>
                <a:gd name="T0" fmla="*/ 205 w 228"/>
                <a:gd name="T1" fmla="*/ 45 h 45"/>
                <a:gd name="T2" fmla="*/ 23 w 228"/>
                <a:gd name="T3" fmla="*/ 45 h 45"/>
                <a:gd name="T4" fmla="*/ 0 w 228"/>
                <a:gd name="T5" fmla="*/ 23 h 45"/>
                <a:gd name="T6" fmla="*/ 0 w 228"/>
                <a:gd name="T7" fmla="*/ 23 h 45"/>
                <a:gd name="T8" fmla="*/ 23 w 228"/>
                <a:gd name="T9" fmla="*/ 0 h 45"/>
                <a:gd name="T10" fmla="*/ 205 w 228"/>
                <a:gd name="T11" fmla="*/ 0 h 45"/>
                <a:gd name="T12" fmla="*/ 228 w 228"/>
                <a:gd name="T13" fmla="*/ 23 h 45"/>
                <a:gd name="T14" fmla="*/ 228 w 228"/>
                <a:gd name="T15" fmla="*/ 23 h 45"/>
                <a:gd name="T16" fmla="*/ 205 w 228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8" h="45">
                  <a:moveTo>
                    <a:pt x="205" y="45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10" y="45"/>
                    <a:pt x="0" y="35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18" y="0"/>
                    <a:pt x="228" y="10"/>
                    <a:pt x="228" y="23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28" y="35"/>
                    <a:pt x="218" y="45"/>
                    <a:pt x="20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C3D854AB-20DB-2749-90C0-F55ACF58A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3297"/>
              <a:ext cx="285" cy="113"/>
            </a:xfrm>
            <a:custGeom>
              <a:avLst/>
              <a:gdLst>
                <a:gd name="T0" fmla="*/ 100 w 133"/>
                <a:gd name="T1" fmla="*/ 53 h 53"/>
                <a:gd name="T2" fmla="*/ 32 w 133"/>
                <a:gd name="T3" fmla="*/ 53 h 53"/>
                <a:gd name="T4" fmla="*/ 19 w 133"/>
                <a:gd name="T5" fmla="*/ 46 h 53"/>
                <a:gd name="T6" fmla="*/ 5 w 133"/>
                <a:gd name="T7" fmla="*/ 23 h 53"/>
                <a:gd name="T8" fmla="*/ 18 w 133"/>
                <a:gd name="T9" fmla="*/ 0 h 53"/>
                <a:gd name="T10" fmla="*/ 114 w 133"/>
                <a:gd name="T11" fmla="*/ 0 h 53"/>
                <a:gd name="T12" fmla="*/ 127 w 133"/>
                <a:gd name="T13" fmla="*/ 23 h 53"/>
                <a:gd name="T14" fmla="*/ 113 w 133"/>
                <a:gd name="T15" fmla="*/ 46 h 53"/>
                <a:gd name="T16" fmla="*/ 100 w 133"/>
                <a:gd name="T1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53">
                  <a:moveTo>
                    <a:pt x="100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26" y="53"/>
                    <a:pt x="22" y="50"/>
                    <a:pt x="19" y="46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0" y="13"/>
                    <a:pt x="7" y="0"/>
                    <a:pt x="18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25" y="0"/>
                    <a:pt x="133" y="13"/>
                    <a:pt x="127" y="23"/>
                  </a:cubicBezTo>
                  <a:cubicBezTo>
                    <a:pt x="113" y="46"/>
                    <a:pt x="113" y="46"/>
                    <a:pt x="113" y="46"/>
                  </a:cubicBezTo>
                  <a:cubicBezTo>
                    <a:pt x="111" y="50"/>
                    <a:pt x="106" y="53"/>
                    <a:pt x="100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6F8FB65-ACB3-174F-B333-F3D04A9B8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1055"/>
              <a:ext cx="700" cy="870"/>
            </a:xfrm>
            <a:custGeom>
              <a:avLst/>
              <a:gdLst>
                <a:gd name="T0" fmla="*/ 102 w 327"/>
                <a:gd name="T1" fmla="*/ 407 h 407"/>
                <a:gd name="T2" fmla="*/ 103 w 327"/>
                <a:gd name="T3" fmla="*/ 407 h 407"/>
                <a:gd name="T4" fmla="*/ 158 w 327"/>
                <a:gd name="T5" fmla="*/ 345 h 407"/>
                <a:gd name="T6" fmla="*/ 159 w 327"/>
                <a:gd name="T7" fmla="*/ 344 h 407"/>
                <a:gd name="T8" fmla="*/ 159 w 327"/>
                <a:gd name="T9" fmla="*/ 344 h 407"/>
                <a:gd name="T10" fmla="*/ 159 w 327"/>
                <a:gd name="T11" fmla="*/ 344 h 407"/>
                <a:gd name="T12" fmla="*/ 159 w 327"/>
                <a:gd name="T13" fmla="*/ 343 h 407"/>
                <a:gd name="T14" fmla="*/ 159 w 327"/>
                <a:gd name="T15" fmla="*/ 343 h 407"/>
                <a:gd name="T16" fmla="*/ 159 w 327"/>
                <a:gd name="T17" fmla="*/ 343 h 407"/>
                <a:gd name="T18" fmla="*/ 162 w 327"/>
                <a:gd name="T19" fmla="*/ 273 h 407"/>
                <a:gd name="T20" fmla="*/ 161 w 327"/>
                <a:gd name="T21" fmla="*/ 272 h 407"/>
                <a:gd name="T22" fmla="*/ 128 w 327"/>
                <a:gd name="T23" fmla="*/ 257 h 407"/>
                <a:gd name="T24" fmla="*/ 120 w 327"/>
                <a:gd name="T25" fmla="*/ 232 h 407"/>
                <a:gd name="T26" fmla="*/ 147 w 327"/>
                <a:gd name="T27" fmla="*/ 223 h 407"/>
                <a:gd name="T28" fmla="*/ 178 w 327"/>
                <a:gd name="T29" fmla="*/ 233 h 407"/>
                <a:gd name="T30" fmla="*/ 197 w 327"/>
                <a:gd name="T31" fmla="*/ 212 h 407"/>
                <a:gd name="T32" fmla="*/ 218 w 327"/>
                <a:gd name="T33" fmla="*/ 200 h 407"/>
                <a:gd name="T34" fmla="*/ 230 w 327"/>
                <a:gd name="T35" fmla="*/ 229 h 407"/>
                <a:gd name="T36" fmla="*/ 199 w 327"/>
                <a:gd name="T37" fmla="*/ 266 h 407"/>
                <a:gd name="T38" fmla="*/ 199 w 327"/>
                <a:gd name="T39" fmla="*/ 266 h 407"/>
                <a:gd name="T40" fmla="*/ 201 w 327"/>
                <a:gd name="T41" fmla="*/ 341 h 407"/>
                <a:gd name="T42" fmla="*/ 201 w 327"/>
                <a:gd name="T43" fmla="*/ 342 h 407"/>
                <a:gd name="T44" fmla="*/ 280 w 327"/>
                <a:gd name="T45" fmla="*/ 324 h 407"/>
                <a:gd name="T46" fmla="*/ 327 w 327"/>
                <a:gd name="T47" fmla="*/ 268 h 407"/>
                <a:gd name="T48" fmla="*/ 327 w 327"/>
                <a:gd name="T49" fmla="*/ 268 h 407"/>
                <a:gd name="T50" fmla="*/ 309 w 327"/>
                <a:gd name="T51" fmla="*/ 242 h 407"/>
                <a:gd name="T52" fmla="*/ 309 w 327"/>
                <a:gd name="T53" fmla="*/ 242 h 407"/>
                <a:gd name="T54" fmla="*/ 231 w 327"/>
                <a:gd name="T55" fmla="*/ 124 h 407"/>
                <a:gd name="T56" fmla="*/ 231 w 327"/>
                <a:gd name="T57" fmla="*/ 124 h 407"/>
                <a:gd name="T58" fmla="*/ 169 w 327"/>
                <a:gd name="T59" fmla="*/ 57 h 407"/>
                <a:gd name="T60" fmla="*/ 168 w 327"/>
                <a:gd name="T61" fmla="*/ 57 h 407"/>
                <a:gd name="T62" fmla="*/ 149 w 327"/>
                <a:gd name="T63" fmla="*/ 172 h 407"/>
                <a:gd name="T64" fmla="*/ 104 w 327"/>
                <a:gd name="T65" fmla="*/ 189 h 407"/>
                <a:gd name="T66" fmla="*/ 43 w 327"/>
                <a:gd name="T67" fmla="*/ 168 h 407"/>
                <a:gd name="T68" fmla="*/ 34 w 327"/>
                <a:gd name="T69" fmla="*/ 145 h 407"/>
                <a:gd name="T70" fmla="*/ 61 w 327"/>
                <a:gd name="T71" fmla="*/ 133 h 407"/>
                <a:gd name="T72" fmla="*/ 125 w 327"/>
                <a:gd name="T73" fmla="*/ 141 h 407"/>
                <a:gd name="T74" fmla="*/ 131 w 327"/>
                <a:gd name="T75" fmla="*/ 61 h 407"/>
                <a:gd name="T76" fmla="*/ 130 w 327"/>
                <a:gd name="T77" fmla="*/ 50 h 407"/>
                <a:gd name="T78" fmla="*/ 130 w 327"/>
                <a:gd name="T79" fmla="*/ 50 h 407"/>
                <a:gd name="T80" fmla="*/ 0 w 327"/>
                <a:gd name="T81" fmla="*/ 0 h 407"/>
                <a:gd name="T82" fmla="*/ 0 w 327"/>
                <a:gd name="T83" fmla="*/ 0 h 407"/>
                <a:gd name="T84" fmla="*/ 0 w 327"/>
                <a:gd name="T85" fmla="*/ 269 h 407"/>
                <a:gd name="T86" fmla="*/ 0 w 327"/>
                <a:gd name="T87" fmla="*/ 270 h 407"/>
                <a:gd name="T88" fmla="*/ 102 w 327"/>
                <a:gd name="T89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7" h="407">
                  <a:moveTo>
                    <a:pt x="102" y="407"/>
                  </a:moveTo>
                  <a:cubicBezTo>
                    <a:pt x="103" y="407"/>
                    <a:pt x="103" y="407"/>
                    <a:pt x="103" y="407"/>
                  </a:cubicBezTo>
                  <a:cubicBezTo>
                    <a:pt x="121" y="394"/>
                    <a:pt x="149" y="368"/>
                    <a:pt x="158" y="345"/>
                  </a:cubicBezTo>
                  <a:cubicBezTo>
                    <a:pt x="158" y="345"/>
                    <a:pt x="158" y="345"/>
                    <a:pt x="159" y="344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9" y="344"/>
                    <a:pt x="159" y="344"/>
                  </a:cubicBezTo>
                  <a:cubicBezTo>
                    <a:pt x="159" y="344"/>
                    <a:pt x="159" y="344"/>
                    <a:pt x="159" y="343"/>
                  </a:cubicBezTo>
                  <a:cubicBezTo>
                    <a:pt x="159" y="343"/>
                    <a:pt x="159" y="343"/>
                    <a:pt x="159" y="343"/>
                  </a:cubicBezTo>
                  <a:cubicBezTo>
                    <a:pt x="159" y="343"/>
                    <a:pt x="159" y="343"/>
                    <a:pt x="159" y="343"/>
                  </a:cubicBezTo>
                  <a:cubicBezTo>
                    <a:pt x="175" y="315"/>
                    <a:pt x="168" y="293"/>
                    <a:pt x="162" y="273"/>
                  </a:cubicBezTo>
                  <a:cubicBezTo>
                    <a:pt x="162" y="273"/>
                    <a:pt x="161" y="272"/>
                    <a:pt x="161" y="272"/>
                  </a:cubicBezTo>
                  <a:cubicBezTo>
                    <a:pt x="151" y="270"/>
                    <a:pt x="139" y="265"/>
                    <a:pt x="128" y="257"/>
                  </a:cubicBezTo>
                  <a:cubicBezTo>
                    <a:pt x="120" y="251"/>
                    <a:pt x="116" y="241"/>
                    <a:pt x="120" y="232"/>
                  </a:cubicBezTo>
                  <a:cubicBezTo>
                    <a:pt x="124" y="220"/>
                    <a:pt x="137" y="216"/>
                    <a:pt x="147" y="223"/>
                  </a:cubicBezTo>
                  <a:cubicBezTo>
                    <a:pt x="156" y="229"/>
                    <a:pt x="168" y="235"/>
                    <a:pt x="178" y="233"/>
                  </a:cubicBezTo>
                  <a:cubicBezTo>
                    <a:pt x="185" y="231"/>
                    <a:pt x="191" y="224"/>
                    <a:pt x="197" y="212"/>
                  </a:cubicBezTo>
                  <a:cubicBezTo>
                    <a:pt x="201" y="203"/>
                    <a:pt x="210" y="198"/>
                    <a:pt x="218" y="200"/>
                  </a:cubicBezTo>
                  <a:cubicBezTo>
                    <a:pt x="230" y="204"/>
                    <a:pt x="235" y="218"/>
                    <a:pt x="230" y="229"/>
                  </a:cubicBezTo>
                  <a:cubicBezTo>
                    <a:pt x="222" y="247"/>
                    <a:pt x="211" y="259"/>
                    <a:pt x="199" y="266"/>
                  </a:cubicBezTo>
                  <a:cubicBezTo>
                    <a:pt x="199" y="266"/>
                    <a:pt x="199" y="266"/>
                    <a:pt x="199" y="266"/>
                  </a:cubicBezTo>
                  <a:cubicBezTo>
                    <a:pt x="205" y="286"/>
                    <a:pt x="211" y="311"/>
                    <a:pt x="201" y="341"/>
                  </a:cubicBezTo>
                  <a:cubicBezTo>
                    <a:pt x="201" y="342"/>
                    <a:pt x="201" y="342"/>
                    <a:pt x="201" y="342"/>
                  </a:cubicBezTo>
                  <a:cubicBezTo>
                    <a:pt x="225" y="348"/>
                    <a:pt x="253" y="342"/>
                    <a:pt x="280" y="324"/>
                  </a:cubicBezTo>
                  <a:cubicBezTo>
                    <a:pt x="302" y="310"/>
                    <a:pt x="318" y="289"/>
                    <a:pt x="327" y="268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2" y="259"/>
                    <a:pt x="316" y="250"/>
                    <a:pt x="309" y="242"/>
                  </a:cubicBezTo>
                  <a:cubicBezTo>
                    <a:pt x="309" y="242"/>
                    <a:pt x="309" y="242"/>
                    <a:pt x="309" y="242"/>
                  </a:cubicBezTo>
                  <a:cubicBezTo>
                    <a:pt x="300" y="192"/>
                    <a:pt x="271" y="150"/>
                    <a:pt x="231" y="124"/>
                  </a:cubicBezTo>
                  <a:cubicBezTo>
                    <a:pt x="231" y="124"/>
                    <a:pt x="231" y="124"/>
                    <a:pt x="231" y="124"/>
                  </a:cubicBezTo>
                  <a:cubicBezTo>
                    <a:pt x="222" y="91"/>
                    <a:pt x="199" y="65"/>
                    <a:pt x="169" y="57"/>
                  </a:cubicBezTo>
                  <a:cubicBezTo>
                    <a:pt x="169" y="57"/>
                    <a:pt x="168" y="57"/>
                    <a:pt x="168" y="57"/>
                  </a:cubicBezTo>
                  <a:cubicBezTo>
                    <a:pt x="182" y="103"/>
                    <a:pt x="175" y="148"/>
                    <a:pt x="149" y="172"/>
                  </a:cubicBezTo>
                  <a:cubicBezTo>
                    <a:pt x="141" y="180"/>
                    <a:pt x="126" y="189"/>
                    <a:pt x="104" y="189"/>
                  </a:cubicBezTo>
                  <a:cubicBezTo>
                    <a:pt x="88" y="189"/>
                    <a:pt x="68" y="184"/>
                    <a:pt x="43" y="168"/>
                  </a:cubicBezTo>
                  <a:cubicBezTo>
                    <a:pt x="35" y="163"/>
                    <a:pt x="31" y="154"/>
                    <a:pt x="34" y="145"/>
                  </a:cubicBezTo>
                  <a:cubicBezTo>
                    <a:pt x="38" y="132"/>
                    <a:pt x="51" y="127"/>
                    <a:pt x="61" y="133"/>
                  </a:cubicBezTo>
                  <a:cubicBezTo>
                    <a:pt x="89" y="151"/>
                    <a:pt x="112" y="154"/>
                    <a:pt x="125" y="141"/>
                  </a:cubicBezTo>
                  <a:cubicBezTo>
                    <a:pt x="140" y="127"/>
                    <a:pt x="143" y="94"/>
                    <a:pt x="131" y="61"/>
                  </a:cubicBezTo>
                  <a:cubicBezTo>
                    <a:pt x="129" y="58"/>
                    <a:pt x="129" y="54"/>
                    <a:pt x="130" y="50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99" y="22"/>
                    <a:pt x="52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69"/>
                    <a:pt x="0" y="269"/>
                    <a:pt x="0" y="270"/>
                  </a:cubicBezTo>
                  <a:cubicBezTo>
                    <a:pt x="12" y="295"/>
                    <a:pt x="47" y="362"/>
                    <a:pt x="102" y="4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AB3D406D-7FC7-BF45-B59D-E5D308A35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1724"/>
              <a:ext cx="751" cy="1222"/>
            </a:xfrm>
            <a:custGeom>
              <a:avLst/>
              <a:gdLst>
                <a:gd name="T0" fmla="*/ 351 w 351"/>
                <a:gd name="T1" fmla="*/ 46 h 572"/>
                <a:gd name="T2" fmla="*/ 345 w 351"/>
                <a:gd name="T3" fmla="*/ 0 h 572"/>
                <a:gd name="T4" fmla="*/ 345 w 351"/>
                <a:gd name="T5" fmla="*/ 0 h 572"/>
                <a:gd name="T6" fmla="*/ 299 w 351"/>
                <a:gd name="T7" fmla="*/ 45 h 572"/>
                <a:gd name="T8" fmla="*/ 219 w 351"/>
                <a:gd name="T9" fmla="*/ 71 h 572"/>
                <a:gd name="T10" fmla="*/ 184 w 351"/>
                <a:gd name="T11" fmla="*/ 65 h 572"/>
                <a:gd name="T12" fmla="*/ 184 w 351"/>
                <a:gd name="T13" fmla="*/ 65 h 572"/>
                <a:gd name="T14" fmla="*/ 145 w 351"/>
                <a:gd name="T15" fmla="*/ 110 h 572"/>
                <a:gd name="T16" fmla="*/ 136 w 351"/>
                <a:gd name="T17" fmla="*/ 117 h 572"/>
                <a:gd name="T18" fmla="*/ 136 w 351"/>
                <a:gd name="T19" fmla="*/ 117 h 572"/>
                <a:gd name="T20" fmla="*/ 224 w 351"/>
                <a:gd name="T21" fmla="*/ 137 h 572"/>
                <a:gd name="T22" fmla="*/ 244 w 351"/>
                <a:gd name="T23" fmla="*/ 155 h 572"/>
                <a:gd name="T24" fmla="*/ 227 w 351"/>
                <a:gd name="T25" fmla="*/ 176 h 572"/>
                <a:gd name="T26" fmla="*/ 211 w 351"/>
                <a:gd name="T27" fmla="*/ 177 h 572"/>
                <a:gd name="T28" fmla="*/ 93 w 351"/>
                <a:gd name="T29" fmla="*/ 136 h 572"/>
                <a:gd name="T30" fmla="*/ 91 w 351"/>
                <a:gd name="T31" fmla="*/ 134 h 572"/>
                <a:gd name="T32" fmla="*/ 29 w 351"/>
                <a:gd name="T33" fmla="*/ 74 h 572"/>
                <a:gd name="T34" fmla="*/ 0 w 351"/>
                <a:gd name="T35" fmla="*/ 34 h 572"/>
                <a:gd name="T36" fmla="*/ 0 w 351"/>
                <a:gd name="T37" fmla="*/ 34 h 572"/>
                <a:gd name="T38" fmla="*/ 0 w 351"/>
                <a:gd name="T39" fmla="*/ 572 h 572"/>
                <a:gd name="T40" fmla="*/ 0 w 351"/>
                <a:gd name="T41" fmla="*/ 572 h 572"/>
                <a:gd name="T42" fmla="*/ 111 w 351"/>
                <a:gd name="T43" fmla="*/ 572 h 572"/>
                <a:gd name="T44" fmla="*/ 111 w 351"/>
                <a:gd name="T45" fmla="*/ 572 h 572"/>
                <a:gd name="T46" fmla="*/ 138 w 351"/>
                <a:gd name="T47" fmla="*/ 507 h 572"/>
                <a:gd name="T48" fmla="*/ 76 w 351"/>
                <a:gd name="T49" fmla="*/ 390 h 572"/>
                <a:gd name="T50" fmla="*/ 76 w 351"/>
                <a:gd name="T51" fmla="*/ 390 h 572"/>
                <a:gd name="T52" fmla="*/ 39 w 351"/>
                <a:gd name="T53" fmla="*/ 398 h 572"/>
                <a:gd name="T54" fmla="*/ 38 w 351"/>
                <a:gd name="T55" fmla="*/ 398 h 572"/>
                <a:gd name="T56" fmla="*/ 20 w 351"/>
                <a:gd name="T57" fmla="*/ 374 h 572"/>
                <a:gd name="T58" fmla="*/ 38 w 351"/>
                <a:gd name="T59" fmla="*/ 359 h 572"/>
                <a:gd name="T60" fmla="*/ 63 w 351"/>
                <a:gd name="T61" fmla="*/ 352 h 572"/>
                <a:gd name="T62" fmla="*/ 63 w 351"/>
                <a:gd name="T63" fmla="*/ 352 h 572"/>
                <a:gd name="T64" fmla="*/ 66 w 351"/>
                <a:gd name="T65" fmla="*/ 350 h 572"/>
                <a:gd name="T66" fmla="*/ 68 w 351"/>
                <a:gd name="T67" fmla="*/ 348 h 572"/>
                <a:gd name="T68" fmla="*/ 72 w 351"/>
                <a:gd name="T69" fmla="*/ 318 h 572"/>
                <a:gd name="T70" fmla="*/ 82 w 351"/>
                <a:gd name="T71" fmla="*/ 297 h 572"/>
                <a:gd name="T72" fmla="*/ 109 w 351"/>
                <a:gd name="T73" fmla="*/ 312 h 572"/>
                <a:gd name="T74" fmla="*/ 104 w 351"/>
                <a:gd name="T75" fmla="*/ 361 h 572"/>
                <a:gd name="T76" fmla="*/ 104 w 351"/>
                <a:gd name="T77" fmla="*/ 361 h 572"/>
                <a:gd name="T78" fmla="*/ 171 w 351"/>
                <a:gd name="T79" fmla="*/ 462 h 572"/>
                <a:gd name="T80" fmla="*/ 171 w 351"/>
                <a:gd name="T81" fmla="*/ 462 h 572"/>
                <a:gd name="T82" fmla="*/ 256 w 351"/>
                <a:gd name="T83" fmla="*/ 360 h 572"/>
                <a:gd name="T84" fmla="*/ 256 w 351"/>
                <a:gd name="T85" fmla="*/ 360 h 572"/>
                <a:gd name="T86" fmla="*/ 154 w 351"/>
                <a:gd name="T87" fmla="*/ 306 h 572"/>
                <a:gd name="T88" fmla="*/ 96 w 351"/>
                <a:gd name="T89" fmla="*/ 228 h 572"/>
                <a:gd name="T90" fmla="*/ 105 w 351"/>
                <a:gd name="T91" fmla="*/ 202 h 572"/>
                <a:gd name="T92" fmla="*/ 130 w 351"/>
                <a:gd name="T93" fmla="*/ 212 h 572"/>
                <a:gd name="T94" fmla="*/ 277 w 351"/>
                <a:gd name="T95" fmla="*/ 324 h 572"/>
                <a:gd name="T96" fmla="*/ 277 w 351"/>
                <a:gd name="T97" fmla="*/ 324 h 572"/>
                <a:gd name="T98" fmla="*/ 323 w 351"/>
                <a:gd name="T99" fmla="*/ 197 h 572"/>
                <a:gd name="T100" fmla="*/ 317 w 351"/>
                <a:gd name="T101" fmla="*/ 152 h 572"/>
                <a:gd name="T102" fmla="*/ 317 w 351"/>
                <a:gd name="T103" fmla="*/ 152 h 572"/>
                <a:gd name="T104" fmla="*/ 351 w 351"/>
                <a:gd name="T105" fmla="*/ 46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51" h="572">
                  <a:moveTo>
                    <a:pt x="351" y="46"/>
                  </a:moveTo>
                  <a:cubicBezTo>
                    <a:pt x="351" y="30"/>
                    <a:pt x="349" y="15"/>
                    <a:pt x="345" y="0"/>
                  </a:cubicBezTo>
                  <a:cubicBezTo>
                    <a:pt x="345" y="0"/>
                    <a:pt x="345" y="0"/>
                    <a:pt x="345" y="0"/>
                  </a:cubicBezTo>
                  <a:cubicBezTo>
                    <a:pt x="333" y="17"/>
                    <a:pt x="318" y="33"/>
                    <a:pt x="299" y="45"/>
                  </a:cubicBezTo>
                  <a:cubicBezTo>
                    <a:pt x="273" y="62"/>
                    <a:pt x="246" y="71"/>
                    <a:pt x="219" y="71"/>
                  </a:cubicBezTo>
                  <a:cubicBezTo>
                    <a:pt x="207" y="71"/>
                    <a:pt x="195" y="69"/>
                    <a:pt x="184" y="65"/>
                  </a:cubicBezTo>
                  <a:cubicBezTo>
                    <a:pt x="184" y="65"/>
                    <a:pt x="184" y="65"/>
                    <a:pt x="184" y="65"/>
                  </a:cubicBezTo>
                  <a:cubicBezTo>
                    <a:pt x="175" y="79"/>
                    <a:pt x="162" y="94"/>
                    <a:pt x="145" y="110"/>
                  </a:cubicBezTo>
                  <a:cubicBezTo>
                    <a:pt x="142" y="112"/>
                    <a:pt x="139" y="115"/>
                    <a:pt x="136" y="117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62" y="131"/>
                    <a:pt x="192" y="140"/>
                    <a:pt x="224" y="137"/>
                  </a:cubicBezTo>
                  <a:cubicBezTo>
                    <a:pt x="235" y="136"/>
                    <a:pt x="244" y="144"/>
                    <a:pt x="244" y="155"/>
                  </a:cubicBezTo>
                  <a:cubicBezTo>
                    <a:pt x="245" y="166"/>
                    <a:pt x="237" y="176"/>
                    <a:pt x="227" y="176"/>
                  </a:cubicBezTo>
                  <a:cubicBezTo>
                    <a:pt x="221" y="177"/>
                    <a:pt x="216" y="177"/>
                    <a:pt x="211" y="177"/>
                  </a:cubicBezTo>
                  <a:cubicBezTo>
                    <a:pt x="170" y="177"/>
                    <a:pt x="130" y="163"/>
                    <a:pt x="93" y="136"/>
                  </a:cubicBezTo>
                  <a:cubicBezTo>
                    <a:pt x="92" y="135"/>
                    <a:pt x="91" y="135"/>
                    <a:pt x="91" y="134"/>
                  </a:cubicBezTo>
                  <a:cubicBezTo>
                    <a:pt x="69" y="118"/>
                    <a:pt x="48" y="98"/>
                    <a:pt x="29" y="74"/>
                  </a:cubicBezTo>
                  <a:cubicBezTo>
                    <a:pt x="18" y="60"/>
                    <a:pt x="8" y="47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111" y="572"/>
                    <a:pt x="111" y="572"/>
                    <a:pt x="111" y="572"/>
                  </a:cubicBezTo>
                  <a:cubicBezTo>
                    <a:pt x="111" y="572"/>
                    <a:pt x="111" y="572"/>
                    <a:pt x="111" y="572"/>
                  </a:cubicBezTo>
                  <a:cubicBezTo>
                    <a:pt x="125" y="558"/>
                    <a:pt x="138" y="514"/>
                    <a:pt x="138" y="507"/>
                  </a:cubicBezTo>
                  <a:cubicBezTo>
                    <a:pt x="142" y="475"/>
                    <a:pt x="124" y="419"/>
                    <a:pt x="76" y="390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66" y="395"/>
                    <a:pt x="54" y="398"/>
                    <a:pt x="39" y="398"/>
                  </a:cubicBezTo>
                  <a:cubicBezTo>
                    <a:pt x="39" y="398"/>
                    <a:pt x="39" y="398"/>
                    <a:pt x="38" y="398"/>
                  </a:cubicBezTo>
                  <a:cubicBezTo>
                    <a:pt x="27" y="398"/>
                    <a:pt x="18" y="387"/>
                    <a:pt x="20" y="374"/>
                  </a:cubicBezTo>
                  <a:cubicBezTo>
                    <a:pt x="22" y="365"/>
                    <a:pt x="30" y="359"/>
                    <a:pt x="38" y="359"/>
                  </a:cubicBezTo>
                  <a:cubicBezTo>
                    <a:pt x="46" y="358"/>
                    <a:pt x="56" y="357"/>
                    <a:pt x="63" y="352"/>
                  </a:cubicBezTo>
                  <a:cubicBezTo>
                    <a:pt x="63" y="352"/>
                    <a:pt x="63" y="352"/>
                    <a:pt x="63" y="352"/>
                  </a:cubicBezTo>
                  <a:cubicBezTo>
                    <a:pt x="64" y="351"/>
                    <a:pt x="65" y="350"/>
                    <a:pt x="66" y="350"/>
                  </a:cubicBezTo>
                  <a:cubicBezTo>
                    <a:pt x="67" y="349"/>
                    <a:pt x="68" y="348"/>
                    <a:pt x="68" y="348"/>
                  </a:cubicBezTo>
                  <a:cubicBezTo>
                    <a:pt x="73" y="342"/>
                    <a:pt x="74" y="332"/>
                    <a:pt x="72" y="318"/>
                  </a:cubicBezTo>
                  <a:cubicBezTo>
                    <a:pt x="71" y="310"/>
                    <a:pt x="75" y="301"/>
                    <a:pt x="82" y="297"/>
                  </a:cubicBezTo>
                  <a:cubicBezTo>
                    <a:pt x="94" y="291"/>
                    <a:pt x="107" y="299"/>
                    <a:pt x="109" y="312"/>
                  </a:cubicBezTo>
                  <a:cubicBezTo>
                    <a:pt x="112" y="331"/>
                    <a:pt x="110" y="348"/>
                    <a:pt x="104" y="361"/>
                  </a:cubicBezTo>
                  <a:cubicBezTo>
                    <a:pt x="104" y="361"/>
                    <a:pt x="104" y="361"/>
                    <a:pt x="104" y="361"/>
                  </a:cubicBezTo>
                  <a:cubicBezTo>
                    <a:pt x="139" y="387"/>
                    <a:pt x="162" y="425"/>
                    <a:pt x="171" y="462"/>
                  </a:cubicBezTo>
                  <a:cubicBezTo>
                    <a:pt x="171" y="462"/>
                    <a:pt x="171" y="462"/>
                    <a:pt x="171" y="462"/>
                  </a:cubicBezTo>
                  <a:cubicBezTo>
                    <a:pt x="211" y="440"/>
                    <a:pt x="241" y="404"/>
                    <a:pt x="256" y="360"/>
                  </a:cubicBezTo>
                  <a:cubicBezTo>
                    <a:pt x="256" y="360"/>
                    <a:pt x="256" y="360"/>
                    <a:pt x="256" y="360"/>
                  </a:cubicBezTo>
                  <a:cubicBezTo>
                    <a:pt x="211" y="349"/>
                    <a:pt x="177" y="327"/>
                    <a:pt x="154" y="306"/>
                  </a:cubicBezTo>
                  <a:cubicBezTo>
                    <a:pt x="114" y="270"/>
                    <a:pt x="97" y="230"/>
                    <a:pt x="96" y="228"/>
                  </a:cubicBezTo>
                  <a:cubicBezTo>
                    <a:pt x="92" y="218"/>
                    <a:pt x="96" y="207"/>
                    <a:pt x="105" y="202"/>
                  </a:cubicBezTo>
                  <a:cubicBezTo>
                    <a:pt x="114" y="197"/>
                    <a:pt x="125" y="202"/>
                    <a:pt x="130" y="212"/>
                  </a:cubicBezTo>
                  <a:cubicBezTo>
                    <a:pt x="132" y="216"/>
                    <a:pt x="172" y="306"/>
                    <a:pt x="277" y="324"/>
                  </a:cubicBezTo>
                  <a:cubicBezTo>
                    <a:pt x="277" y="324"/>
                    <a:pt x="277" y="324"/>
                    <a:pt x="277" y="324"/>
                  </a:cubicBezTo>
                  <a:cubicBezTo>
                    <a:pt x="305" y="290"/>
                    <a:pt x="323" y="246"/>
                    <a:pt x="323" y="197"/>
                  </a:cubicBezTo>
                  <a:cubicBezTo>
                    <a:pt x="323" y="182"/>
                    <a:pt x="321" y="167"/>
                    <a:pt x="317" y="152"/>
                  </a:cubicBezTo>
                  <a:cubicBezTo>
                    <a:pt x="317" y="152"/>
                    <a:pt x="317" y="152"/>
                    <a:pt x="317" y="152"/>
                  </a:cubicBezTo>
                  <a:cubicBezTo>
                    <a:pt x="339" y="122"/>
                    <a:pt x="351" y="86"/>
                    <a:pt x="351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53BB396B-7CF6-FD49-8A8F-5A7052049F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5" y="910"/>
              <a:ext cx="897" cy="887"/>
            </a:xfrm>
            <a:custGeom>
              <a:avLst/>
              <a:gdLst>
                <a:gd name="T0" fmla="*/ 237 w 419"/>
                <a:gd name="T1" fmla="*/ 2 h 415"/>
                <a:gd name="T2" fmla="*/ 182 w 419"/>
                <a:gd name="T3" fmla="*/ 2 h 415"/>
                <a:gd name="T4" fmla="*/ 174 w 419"/>
                <a:gd name="T5" fmla="*/ 36 h 415"/>
                <a:gd name="T6" fmla="*/ 125 w 419"/>
                <a:gd name="T7" fmla="*/ 54 h 415"/>
                <a:gd name="T8" fmla="*/ 97 w 419"/>
                <a:gd name="T9" fmla="*/ 33 h 415"/>
                <a:gd name="T10" fmla="*/ 55 w 419"/>
                <a:gd name="T11" fmla="*/ 69 h 415"/>
                <a:gd name="T12" fmla="*/ 70 w 419"/>
                <a:gd name="T13" fmla="*/ 99 h 415"/>
                <a:gd name="T14" fmla="*/ 44 w 419"/>
                <a:gd name="T15" fmla="*/ 145 h 415"/>
                <a:gd name="T16" fmla="*/ 9 w 419"/>
                <a:gd name="T17" fmla="*/ 147 h 415"/>
                <a:gd name="T18" fmla="*/ 0 w 419"/>
                <a:gd name="T19" fmla="*/ 201 h 415"/>
                <a:gd name="T20" fmla="*/ 31 w 419"/>
                <a:gd name="T21" fmla="*/ 215 h 415"/>
                <a:gd name="T22" fmla="*/ 40 w 419"/>
                <a:gd name="T23" fmla="*/ 267 h 415"/>
                <a:gd name="T24" fmla="*/ 16 w 419"/>
                <a:gd name="T25" fmla="*/ 291 h 415"/>
                <a:gd name="T26" fmla="*/ 43 w 419"/>
                <a:gd name="T27" fmla="*/ 338 h 415"/>
                <a:gd name="T28" fmla="*/ 76 w 419"/>
                <a:gd name="T29" fmla="*/ 329 h 415"/>
                <a:gd name="T30" fmla="*/ 116 w 419"/>
                <a:gd name="T31" fmla="*/ 363 h 415"/>
                <a:gd name="T32" fmla="*/ 113 w 419"/>
                <a:gd name="T33" fmla="*/ 397 h 415"/>
                <a:gd name="T34" fmla="*/ 164 w 419"/>
                <a:gd name="T35" fmla="*/ 415 h 415"/>
                <a:gd name="T36" fmla="*/ 183 w 419"/>
                <a:gd name="T37" fmla="*/ 387 h 415"/>
                <a:gd name="T38" fmla="*/ 236 w 419"/>
                <a:gd name="T39" fmla="*/ 387 h 415"/>
                <a:gd name="T40" fmla="*/ 255 w 419"/>
                <a:gd name="T41" fmla="*/ 415 h 415"/>
                <a:gd name="T42" fmla="*/ 307 w 419"/>
                <a:gd name="T43" fmla="*/ 397 h 415"/>
                <a:gd name="T44" fmla="*/ 303 w 419"/>
                <a:gd name="T45" fmla="*/ 363 h 415"/>
                <a:gd name="T46" fmla="*/ 343 w 419"/>
                <a:gd name="T47" fmla="*/ 329 h 415"/>
                <a:gd name="T48" fmla="*/ 376 w 419"/>
                <a:gd name="T49" fmla="*/ 338 h 415"/>
                <a:gd name="T50" fmla="*/ 404 w 419"/>
                <a:gd name="T51" fmla="*/ 291 h 415"/>
                <a:gd name="T52" fmla="*/ 379 w 419"/>
                <a:gd name="T53" fmla="*/ 267 h 415"/>
                <a:gd name="T54" fmla="*/ 388 w 419"/>
                <a:gd name="T55" fmla="*/ 215 h 415"/>
                <a:gd name="T56" fmla="*/ 419 w 419"/>
                <a:gd name="T57" fmla="*/ 201 h 415"/>
                <a:gd name="T58" fmla="*/ 410 w 419"/>
                <a:gd name="T59" fmla="*/ 147 h 415"/>
                <a:gd name="T60" fmla="*/ 376 w 419"/>
                <a:gd name="T61" fmla="*/ 145 h 415"/>
                <a:gd name="T62" fmla="*/ 349 w 419"/>
                <a:gd name="T63" fmla="*/ 99 h 415"/>
                <a:gd name="T64" fmla="*/ 364 w 419"/>
                <a:gd name="T65" fmla="*/ 69 h 415"/>
                <a:gd name="T66" fmla="*/ 322 w 419"/>
                <a:gd name="T67" fmla="*/ 33 h 415"/>
                <a:gd name="T68" fmla="*/ 295 w 419"/>
                <a:gd name="T69" fmla="*/ 54 h 415"/>
                <a:gd name="T70" fmla="*/ 245 w 419"/>
                <a:gd name="T71" fmla="*/ 36 h 415"/>
                <a:gd name="T72" fmla="*/ 237 w 419"/>
                <a:gd name="T73" fmla="*/ 2 h 415"/>
                <a:gd name="T74" fmla="*/ 210 w 419"/>
                <a:gd name="T75" fmla="*/ 168 h 415"/>
                <a:gd name="T76" fmla="*/ 252 w 419"/>
                <a:gd name="T77" fmla="*/ 210 h 415"/>
                <a:gd name="T78" fmla="*/ 210 w 419"/>
                <a:gd name="T79" fmla="*/ 252 h 415"/>
                <a:gd name="T80" fmla="*/ 168 w 419"/>
                <a:gd name="T81" fmla="*/ 210 h 415"/>
                <a:gd name="T82" fmla="*/ 210 w 419"/>
                <a:gd name="T83" fmla="*/ 168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19" h="415">
                  <a:moveTo>
                    <a:pt x="237" y="2"/>
                  </a:moveTo>
                  <a:cubicBezTo>
                    <a:pt x="219" y="0"/>
                    <a:pt x="200" y="0"/>
                    <a:pt x="182" y="2"/>
                  </a:cubicBezTo>
                  <a:cubicBezTo>
                    <a:pt x="174" y="36"/>
                    <a:pt x="174" y="36"/>
                    <a:pt x="174" y="36"/>
                  </a:cubicBezTo>
                  <a:cubicBezTo>
                    <a:pt x="157" y="39"/>
                    <a:pt x="140" y="45"/>
                    <a:pt x="125" y="54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81" y="43"/>
                    <a:pt x="67" y="55"/>
                    <a:pt x="55" y="69"/>
                  </a:cubicBezTo>
                  <a:cubicBezTo>
                    <a:pt x="70" y="99"/>
                    <a:pt x="70" y="99"/>
                    <a:pt x="70" y="99"/>
                  </a:cubicBezTo>
                  <a:cubicBezTo>
                    <a:pt x="59" y="113"/>
                    <a:pt x="50" y="129"/>
                    <a:pt x="44" y="145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4" y="165"/>
                    <a:pt x="1" y="183"/>
                    <a:pt x="0" y="201"/>
                  </a:cubicBezTo>
                  <a:cubicBezTo>
                    <a:pt x="31" y="215"/>
                    <a:pt x="31" y="215"/>
                    <a:pt x="31" y="215"/>
                  </a:cubicBezTo>
                  <a:cubicBezTo>
                    <a:pt x="32" y="233"/>
                    <a:pt x="35" y="250"/>
                    <a:pt x="40" y="267"/>
                  </a:cubicBezTo>
                  <a:cubicBezTo>
                    <a:pt x="16" y="291"/>
                    <a:pt x="16" y="291"/>
                    <a:pt x="16" y="291"/>
                  </a:cubicBezTo>
                  <a:cubicBezTo>
                    <a:pt x="23" y="308"/>
                    <a:pt x="32" y="324"/>
                    <a:pt x="43" y="338"/>
                  </a:cubicBezTo>
                  <a:cubicBezTo>
                    <a:pt x="76" y="329"/>
                    <a:pt x="76" y="329"/>
                    <a:pt x="76" y="329"/>
                  </a:cubicBezTo>
                  <a:cubicBezTo>
                    <a:pt x="88" y="342"/>
                    <a:pt x="101" y="353"/>
                    <a:pt x="116" y="363"/>
                  </a:cubicBezTo>
                  <a:cubicBezTo>
                    <a:pt x="113" y="397"/>
                    <a:pt x="113" y="397"/>
                    <a:pt x="113" y="397"/>
                  </a:cubicBezTo>
                  <a:cubicBezTo>
                    <a:pt x="129" y="405"/>
                    <a:pt x="146" y="411"/>
                    <a:pt x="164" y="415"/>
                  </a:cubicBezTo>
                  <a:cubicBezTo>
                    <a:pt x="183" y="387"/>
                    <a:pt x="183" y="387"/>
                    <a:pt x="183" y="387"/>
                  </a:cubicBezTo>
                  <a:cubicBezTo>
                    <a:pt x="201" y="389"/>
                    <a:pt x="219" y="389"/>
                    <a:pt x="236" y="387"/>
                  </a:cubicBezTo>
                  <a:cubicBezTo>
                    <a:pt x="255" y="415"/>
                    <a:pt x="255" y="415"/>
                    <a:pt x="255" y="415"/>
                  </a:cubicBezTo>
                  <a:cubicBezTo>
                    <a:pt x="273" y="411"/>
                    <a:pt x="290" y="405"/>
                    <a:pt x="307" y="397"/>
                  </a:cubicBezTo>
                  <a:cubicBezTo>
                    <a:pt x="303" y="363"/>
                    <a:pt x="303" y="363"/>
                    <a:pt x="303" y="363"/>
                  </a:cubicBezTo>
                  <a:cubicBezTo>
                    <a:pt x="318" y="353"/>
                    <a:pt x="332" y="342"/>
                    <a:pt x="343" y="329"/>
                  </a:cubicBezTo>
                  <a:cubicBezTo>
                    <a:pt x="376" y="338"/>
                    <a:pt x="376" y="338"/>
                    <a:pt x="376" y="338"/>
                  </a:cubicBezTo>
                  <a:cubicBezTo>
                    <a:pt x="387" y="324"/>
                    <a:pt x="397" y="308"/>
                    <a:pt x="404" y="291"/>
                  </a:cubicBezTo>
                  <a:cubicBezTo>
                    <a:pt x="379" y="267"/>
                    <a:pt x="379" y="267"/>
                    <a:pt x="379" y="267"/>
                  </a:cubicBezTo>
                  <a:cubicBezTo>
                    <a:pt x="385" y="250"/>
                    <a:pt x="388" y="233"/>
                    <a:pt x="388" y="215"/>
                  </a:cubicBezTo>
                  <a:cubicBezTo>
                    <a:pt x="419" y="201"/>
                    <a:pt x="419" y="201"/>
                    <a:pt x="419" y="201"/>
                  </a:cubicBezTo>
                  <a:cubicBezTo>
                    <a:pt x="419" y="183"/>
                    <a:pt x="415" y="165"/>
                    <a:pt x="410" y="147"/>
                  </a:cubicBezTo>
                  <a:cubicBezTo>
                    <a:pt x="376" y="145"/>
                    <a:pt x="376" y="145"/>
                    <a:pt x="376" y="145"/>
                  </a:cubicBezTo>
                  <a:cubicBezTo>
                    <a:pt x="369" y="129"/>
                    <a:pt x="360" y="113"/>
                    <a:pt x="349" y="99"/>
                  </a:cubicBezTo>
                  <a:cubicBezTo>
                    <a:pt x="364" y="69"/>
                    <a:pt x="364" y="69"/>
                    <a:pt x="364" y="69"/>
                  </a:cubicBezTo>
                  <a:cubicBezTo>
                    <a:pt x="352" y="55"/>
                    <a:pt x="338" y="43"/>
                    <a:pt x="322" y="33"/>
                  </a:cubicBezTo>
                  <a:cubicBezTo>
                    <a:pt x="295" y="54"/>
                    <a:pt x="295" y="54"/>
                    <a:pt x="295" y="54"/>
                  </a:cubicBezTo>
                  <a:cubicBezTo>
                    <a:pt x="279" y="45"/>
                    <a:pt x="263" y="39"/>
                    <a:pt x="245" y="36"/>
                  </a:cubicBezTo>
                  <a:cubicBezTo>
                    <a:pt x="237" y="2"/>
                    <a:pt x="237" y="2"/>
                    <a:pt x="237" y="2"/>
                  </a:cubicBezTo>
                  <a:close/>
                  <a:moveTo>
                    <a:pt x="210" y="168"/>
                  </a:moveTo>
                  <a:cubicBezTo>
                    <a:pt x="233" y="168"/>
                    <a:pt x="252" y="187"/>
                    <a:pt x="252" y="210"/>
                  </a:cubicBezTo>
                  <a:cubicBezTo>
                    <a:pt x="252" y="234"/>
                    <a:pt x="233" y="252"/>
                    <a:pt x="210" y="252"/>
                  </a:cubicBezTo>
                  <a:cubicBezTo>
                    <a:pt x="186" y="252"/>
                    <a:pt x="168" y="234"/>
                    <a:pt x="168" y="210"/>
                  </a:cubicBezTo>
                  <a:cubicBezTo>
                    <a:pt x="168" y="187"/>
                    <a:pt x="186" y="168"/>
                    <a:pt x="210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AB35E833-2184-2E4C-876F-017695073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7" y="1055"/>
              <a:ext cx="319" cy="870"/>
            </a:xfrm>
            <a:custGeom>
              <a:avLst/>
              <a:gdLst>
                <a:gd name="T0" fmla="*/ 149 w 149"/>
                <a:gd name="T1" fmla="*/ 0 h 407"/>
                <a:gd name="T2" fmla="*/ 71 w 149"/>
                <a:gd name="T3" fmla="*/ 18 h 407"/>
                <a:gd name="T4" fmla="*/ 66 w 149"/>
                <a:gd name="T5" fmla="*/ 28 h 407"/>
                <a:gd name="T6" fmla="*/ 73 w 149"/>
                <a:gd name="T7" fmla="*/ 40 h 407"/>
                <a:gd name="T8" fmla="*/ 111 w 149"/>
                <a:gd name="T9" fmla="*/ 42 h 407"/>
                <a:gd name="T10" fmla="*/ 119 w 149"/>
                <a:gd name="T11" fmla="*/ 68 h 407"/>
                <a:gd name="T12" fmla="*/ 130 w 149"/>
                <a:gd name="T13" fmla="*/ 132 h 407"/>
                <a:gd name="T14" fmla="*/ 131 w 149"/>
                <a:gd name="T15" fmla="*/ 158 h 407"/>
                <a:gd name="T16" fmla="*/ 97 w 149"/>
                <a:gd name="T17" fmla="*/ 173 h 407"/>
                <a:gd name="T18" fmla="*/ 97 w 149"/>
                <a:gd name="T19" fmla="*/ 173 h 407"/>
                <a:gd name="T20" fmla="*/ 94 w 149"/>
                <a:gd name="T21" fmla="*/ 187 h 407"/>
                <a:gd name="T22" fmla="*/ 122 w 149"/>
                <a:gd name="T23" fmla="*/ 213 h 407"/>
                <a:gd name="T24" fmla="*/ 111 w 149"/>
                <a:gd name="T25" fmla="*/ 238 h 407"/>
                <a:gd name="T26" fmla="*/ 79 w 149"/>
                <a:gd name="T27" fmla="*/ 294 h 407"/>
                <a:gd name="T28" fmla="*/ 63 w 149"/>
                <a:gd name="T29" fmla="*/ 315 h 407"/>
                <a:gd name="T30" fmla="*/ 27 w 149"/>
                <a:gd name="T31" fmla="*/ 304 h 407"/>
                <a:gd name="T32" fmla="*/ 16 w 149"/>
                <a:gd name="T33" fmla="*/ 313 h 407"/>
                <a:gd name="T34" fmla="*/ 20 w 149"/>
                <a:gd name="T35" fmla="*/ 351 h 407"/>
                <a:gd name="T36" fmla="*/ 0 w 149"/>
                <a:gd name="T37" fmla="*/ 361 h 407"/>
                <a:gd name="T38" fmla="*/ 46 w 149"/>
                <a:gd name="T39" fmla="*/ 407 h 407"/>
                <a:gd name="T40" fmla="*/ 46 w 149"/>
                <a:gd name="T41" fmla="*/ 407 h 407"/>
                <a:gd name="T42" fmla="*/ 149 w 149"/>
                <a:gd name="T43" fmla="*/ 270 h 407"/>
                <a:gd name="T44" fmla="*/ 149 w 149"/>
                <a:gd name="T45" fmla="*/ 269 h 407"/>
                <a:gd name="T46" fmla="*/ 149 w 149"/>
                <a:gd name="T47" fmla="*/ 0 h 407"/>
                <a:gd name="T48" fmla="*/ 149 w 149"/>
                <a:gd name="T49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9" h="407">
                  <a:moveTo>
                    <a:pt x="149" y="0"/>
                  </a:moveTo>
                  <a:cubicBezTo>
                    <a:pt x="121" y="2"/>
                    <a:pt x="95" y="8"/>
                    <a:pt x="71" y="1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9" y="32"/>
                    <a:pt x="71" y="36"/>
                    <a:pt x="73" y="40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25" y="88"/>
                    <a:pt x="129" y="110"/>
                    <a:pt x="130" y="132"/>
                  </a:cubicBezTo>
                  <a:cubicBezTo>
                    <a:pt x="131" y="158"/>
                    <a:pt x="131" y="158"/>
                    <a:pt x="131" y="158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97" y="173"/>
                    <a:pt x="97" y="173"/>
                    <a:pt x="97" y="173"/>
                  </a:cubicBezTo>
                  <a:cubicBezTo>
                    <a:pt x="96" y="178"/>
                    <a:pt x="95" y="182"/>
                    <a:pt x="94" y="187"/>
                  </a:cubicBezTo>
                  <a:cubicBezTo>
                    <a:pt x="122" y="213"/>
                    <a:pt x="122" y="213"/>
                    <a:pt x="122" y="213"/>
                  </a:cubicBezTo>
                  <a:cubicBezTo>
                    <a:pt x="111" y="238"/>
                    <a:pt x="111" y="238"/>
                    <a:pt x="111" y="238"/>
                  </a:cubicBezTo>
                  <a:cubicBezTo>
                    <a:pt x="103" y="258"/>
                    <a:pt x="92" y="277"/>
                    <a:pt x="79" y="294"/>
                  </a:cubicBezTo>
                  <a:cubicBezTo>
                    <a:pt x="63" y="315"/>
                    <a:pt x="63" y="315"/>
                    <a:pt x="63" y="315"/>
                  </a:cubicBezTo>
                  <a:cubicBezTo>
                    <a:pt x="27" y="304"/>
                    <a:pt x="27" y="304"/>
                    <a:pt x="27" y="304"/>
                  </a:cubicBezTo>
                  <a:cubicBezTo>
                    <a:pt x="23" y="307"/>
                    <a:pt x="20" y="310"/>
                    <a:pt x="16" y="313"/>
                  </a:cubicBezTo>
                  <a:cubicBezTo>
                    <a:pt x="20" y="351"/>
                    <a:pt x="20" y="351"/>
                    <a:pt x="20" y="351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12" y="379"/>
                    <a:pt x="32" y="397"/>
                    <a:pt x="46" y="407"/>
                  </a:cubicBezTo>
                  <a:cubicBezTo>
                    <a:pt x="46" y="407"/>
                    <a:pt x="46" y="407"/>
                    <a:pt x="46" y="407"/>
                  </a:cubicBezTo>
                  <a:cubicBezTo>
                    <a:pt x="101" y="362"/>
                    <a:pt x="137" y="295"/>
                    <a:pt x="149" y="270"/>
                  </a:cubicBezTo>
                  <a:cubicBezTo>
                    <a:pt x="149" y="269"/>
                    <a:pt x="149" y="269"/>
                    <a:pt x="149" y="269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9A450E19-FBEB-DD49-96A0-9EC356AC1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1797"/>
              <a:ext cx="749" cy="1149"/>
            </a:xfrm>
            <a:custGeom>
              <a:avLst/>
              <a:gdLst>
                <a:gd name="T0" fmla="*/ 350 w 350"/>
                <a:gd name="T1" fmla="*/ 0 h 538"/>
                <a:gd name="T2" fmla="*/ 321 w 350"/>
                <a:gd name="T3" fmla="*/ 40 h 538"/>
                <a:gd name="T4" fmla="*/ 259 w 350"/>
                <a:gd name="T5" fmla="*/ 100 h 538"/>
                <a:gd name="T6" fmla="*/ 257 w 350"/>
                <a:gd name="T7" fmla="*/ 102 h 538"/>
                <a:gd name="T8" fmla="*/ 139 w 350"/>
                <a:gd name="T9" fmla="*/ 143 h 538"/>
                <a:gd name="T10" fmla="*/ 123 w 350"/>
                <a:gd name="T11" fmla="*/ 142 h 538"/>
                <a:gd name="T12" fmla="*/ 105 w 350"/>
                <a:gd name="T13" fmla="*/ 121 h 538"/>
                <a:gd name="T14" fmla="*/ 125 w 350"/>
                <a:gd name="T15" fmla="*/ 103 h 538"/>
                <a:gd name="T16" fmla="*/ 214 w 350"/>
                <a:gd name="T17" fmla="*/ 83 h 538"/>
                <a:gd name="T18" fmla="*/ 214 w 350"/>
                <a:gd name="T19" fmla="*/ 83 h 538"/>
                <a:gd name="T20" fmla="*/ 205 w 350"/>
                <a:gd name="T21" fmla="*/ 76 h 538"/>
                <a:gd name="T22" fmla="*/ 166 w 350"/>
                <a:gd name="T23" fmla="*/ 31 h 538"/>
                <a:gd name="T24" fmla="*/ 166 w 350"/>
                <a:gd name="T25" fmla="*/ 31 h 538"/>
                <a:gd name="T26" fmla="*/ 146 w 350"/>
                <a:gd name="T27" fmla="*/ 35 h 538"/>
                <a:gd name="T28" fmla="*/ 137 w 350"/>
                <a:gd name="T29" fmla="*/ 38 h 538"/>
                <a:gd name="T30" fmla="*/ 111 w 350"/>
                <a:gd name="T31" fmla="*/ 44 h 538"/>
                <a:gd name="T32" fmla="*/ 104 w 350"/>
                <a:gd name="T33" fmla="*/ 33 h 538"/>
                <a:gd name="T34" fmla="*/ 70 w 350"/>
                <a:gd name="T35" fmla="*/ 22 h 538"/>
                <a:gd name="T36" fmla="*/ 55 w 350"/>
                <a:gd name="T37" fmla="*/ 44 h 538"/>
                <a:gd name="T38" fmla="*/ 29 w 350"/>
                <a:gd name="T39" fmla="*/ 38 h 538"/>
                <a:gd name="T40" fmla="*/ 0 w 350"/>
                <a:gd name="T41" fmla="*/ 30 h 538"/>
                <a:gd name="T42" fmla="*/ 32 w 350"/>
                <a:gd name="T43" fmla="*/ 118 h 538"/>
                <a:gd name="T44" fmla="*/ 32 w 350"/>
                <a:gd name="T45" fmla="*/ 118 h 538"/>
                <a:gd name="T46" fmla="*/ 27 w 350"/>
                <a:gd name="T47" fmla="*/ 163 h 538"/>
                <a:gd name="T48" fmla="*/ 73 w 350"/>
                <a:gd name="T49" fmla="*/ 290 h 538"/>
                <a:gd name="T50" fmla="*/ 73 w 350"/>
                <a:gd name="T51" fmla="*/ 290 h 538"/>
                <a:gd name="T52" fmla="*/ 220 w 350"/>
                <a:gd name="T53" fmla="*/ 178 h 538"/>
                <a:gd name="T54" fmla="*/ 245 w 350"/>
                <a:gd name="T55" fmla="*/ 168 h 538"/>
                <a:gd name="T56" fmla="*/ 254 w 350"/>
                <a:gd name="T57" fmla="*/ 194 h 538"/>
                <a:gd name="T58" fmla="*/ 196 w 350"/>
                <a:gd name="T59" fmla="*/ 272 h 538"/>
                <a:gd name="T60" fmla="*/ 94 w 350"/>
                <a:gd name="T61" fmla="*/ 326 h 538"/>
                <a:gd name="T62" fmla="*/ 94 w 350"/>
                <a:gd name="T63" fmla="*/ 326 h 538"/>
                <a:gd name="T64" fmla="*/ 179 w 350"/>
                <a:gd name="T65" fmla="*/ 428 h 538"/>
                <a:gd name="T66" fmla="*/ 179 w 350"/>
                <a:gd name="T67" fmla="*/ 428 h 538"/>
                <a:gd name="T68" fmla="*/ 246 w 350"/>
                <a:gd name="T69" fmla="*/ 327 h 538"/>
                <a:gd name="T70" fmla="*/ 246 w 350"/>
                <a:gd name="T71" fmla="*/ 327 h 538"/>
                <a:gd name="T72" fmla="*/ 241 w 350"/>
                <a:gd name="T73" fmla="*/ 278 h 538"/>
                <a:gd name="T74" fmla="*/ 268 w 350"/>
                <a:gd name="T75" fmla="*/ 263 h 538"/>
                <a:gd name="T76" fmla="*/ 277 w 350"/>
                <a:gd name="T77" fmla="*/ 284 h 538"/>
                <a:gd name="T78" fmla="*/ 282 w 350"/>
                <a:gd name="T79" fmla="*/ 314 h 538"/>
                <a:gd name="T80" fmla="*/ 283 w 350"/>
                <a:gd name="T81" fmla="*/ 316 h 538"/>
                <a:gd name="T82" fmla="*/ 287 w 350"/>
                <a:gd name="T83" fmla="*/ 318 h 538"/>
                <a:gd name="T84" fmla="*/ 287 w 350"/>
                <a:gd name="T85" fmla="*/ 318 h 538"/>
                <a:gd name="T86" fmla="*/ 311 w 350"/>
                <a:gd name="T87" fmla="*/ 325 h 538"/>
                <a:gd name="T88" fmla="*/ 329 w 350"/>
                <a:gd name="T89" fmla="*/ 340 h 538"/>
                <a:gd name="T90" fmla="*/ 311 w 350"/>
                <a:gd name="T91" fmla="*/ 364 h 538"/>
                <a:gd name="T92" fmla="*/ 311 w 350"/>
                <a:gd name="T93" fmla="*/ 364 h 538"/>
                <a:gd name="T94" fmla="*/ 274 w 350"/>
                <a:gd name="T95" fmla="*/ 356 h 538"/>
                <a:gd name="T96" fmla="*/ 274 w 350"/>
                <a:gd name="T97" fmla="*/ 356 h 538"/>
                <a:gd name="T98" fmla="*/ 211 w 350"/>
                <a:gd name="T99" fmla="*/ 473 h 538"/>
                <a:gd name="T100" fmla="*/ 238 w 350"/>
                <a:gd name="T101" fmla="*/ 538 h 538"/>
                <a:gd name="T102" fmla="*/ 239 w 350"/>
                <a:gd name="T103" fmla="*/ 538 h 538"/>
                <a:gd name="T104" fmla="*/ 350 w 350"/>
                <a:gd name="T105" fmla="*/ 538 h 538"/>
                <a:gd name="T106" fmla="*/ 350 w 350"/>
                <a:gd name="T107" fmla="*/ 538 h 538"/>
                <a:gd name="T108" fmla="*/ 350 w 350"/>
                <a:gd name="T109" fmla="*/ 0 h 538"/>
                <a:gd name="T110" fmla="*/ 350 w 350"/>
                <a:gd name="T111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0" h="538">
                  <a:moveTo>
                    <a:pt x="350" y="0"/>
                  </a:moveTo>
                  <a:cubicBezTo>
                    <a:pt x="342" y="13"/>
                    <a:pt x="332" y="26"/>
                    <a:pt x="321" y="40"/>
                  </a:cubicBezTo>
                  <a:cubicBezTo>
                    <a:pt x="301" y="64"/>
                    <a:pt x="281" y="84"/>
                    <a:pt x="259" y="100"/>
                  </a:cubicBezTo>
                  <a:cubicBezTo>
                    <a:pt x="259" y="101"/>
                    <a:pt x="258" y="101"/>
                    <a:pt x="257" y="102"/>
                  </a:cubicBezTo>
                  <a:cubicBezTo>
                    <a:pt x="219" y="129"/>
                    <a:pt x="179" y="143"/>
                    <a:pt x="139" y="143"/>
                  </a:cubicBezTo>
                  <a:cubicBezTo>
                    <a:pt x="133" y="143"/>
                    <a:pt x="128" y="143"/>
                    <a:pt x="123" y="142"/>
                  </a:cubicBezTo>
                  <a:cubicBezTo>
                    <a:pt x="113" y="142"/>
                    <a:pt x="105" y="132"/>
                    <a:pt x="105" y="121"/>
                  </a:cubicBezTo>
                  <a:cubicBezTo>
                    <a:pt x="106" y="110"/>
                    <a:pt x="115" y="102"/>
                    <a:pt x="125" y="103"/>
                  </a:cubicBezTo>
                  <a:cubicBezTo>
                    <a:pt x="158" y="106"/>
                    <a:pt x="187" y="97"/>
                    <a:pt x="214" y="83"/>
                  </a:cubicBezTo>
                  <a:cubicBezTo>
                    <a:pt x="214" y="83"/>
                    <a:pt x="214" y="83"/>
                    <a:pt x="214" y="83"/>
                  </a:cubicBezTo>
                  <a:cubicBezTo>
                    <a:pt x="211" y="81"/>
                    <a:pt x="208" y="78"/>
                    <a:pt x="205" y="76"/>
                  </a:cubicBezTo>
                  <a:cubicBezTo>
                    <a:pt x="188" y="60"/>
                    <a:pt x="175" y="45"/>
                    <a:pt x="166" y="31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0" y="33"/>
                    <a:pt x="153" y="34"/>
                    <a:pt x="146" y="35"/>
                  </a:cubicBezTo>
                  <a:cubicBezTo>
                    <a:pt x="143" y="36"/>
                    <a:pt x="140" y="37"/>
                    <a:pt x="137" y="38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92" y="31"/>
                    <a:pt x="81" y="27"/>
                    <a:pt x="70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19" y="36"/>
                    <a:pt x="9" y="33"/>
                    <a:pt x="0" y="30"/>
                  </a:cubicBezTo>
                  <a:cubicBezTo>
                    <a:pt x="3" y="63"/>
                    <a:pt x="14" y="93"/>
                    <a:pt x="32" y="118"/>
                  </a:cubicBezTo>
                  <a:cubicBezTo>
                    <a:pt x="32" y="118"/>
                    <a:pt x="32" y="118"/>
                    <a:pt x="32" y="118"/>
                  </a:cubicBezTo>
                  <a:cubicBezTo>
                    <a:pt x="29" y="133"/>
                    <a:pt x="27" y="148"/>
                    <a:pt x="27" y="163"/>
                  </a:cubicBezTo>
                  <a:cubicBezTo>
                    <a:pt x="27" y="212"/>
                    <a:pt x="44" y="256"/>
                    <a:pt x="73" y="290"/>
                  </a:cubicBezTo>
                  <a:cubicBezTo>
                    <a:pt x="73" y="290"/>
                    <a:pt x="73" y="290"/>
                    <a:pt x="73" y="290"/>
                  </a:cubicBezTo>
                  <a:cubicBezTo>
                    <a:pt x="178" y="272"/>
                    <a:pt x="218" y="182"/>
                    <a:pt x="220" y="178"/>
                  </a:cubicBezTo>
                  <a:cubicBezTo>
                    <a:pt x="224" y="168"/>
                    <a:pt x="235" y="163"/>
                    <a:pt x="245" y="168"/>
                  </a:cubicBezTo>
                  <a:cubicBezTo>
                    <a:pt x="254" y="173"/>
                    <a:pt x="258" y="184"/>
                    <a:pt x="254" y="194"/>
                  </a:cubicBezTo>
                  <a:cubicBezTo>
                    <a:pt x="253" y="196"/>
                    <a:pt x="236" y="236"/>
                    <a:pt x="196" y="272"/>
                  </a:cubicBezTo>
                  <a:cubicBezTo>
                    <a:pt x="173" y="293"/>
                    <a:pt x="139" y="315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8" y="370"/>
                    <a:pt x="139" y="406"/>
                    <a:pt x="179" y="428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8" y="391"/>
                    <a:pt x="210" y="353"/>
                    <a:pt x="246" y="327"/>
                  </a:cubicBezTo>
                  <a:cubicBezTo>
                    <a:pt x="246" y="327"/>
                    <a:pt x="246" y="327"/>
                    <a:pt x="246" y="327"/>
                  </a:cubicBezTo>
                  <a:cubicBezTo>
                    <a:pt x="240" y="314"/>
                    <a:pt x="238" y="297"/>
                    <a:pt x="241" y="278"/>
                  </a:cubicBezTo>
                  <a:cubicBezTo>
                    <a:pt x="243" y="265"/>
                    <a:pt x="256" y="257"/>
                    <a:pt x="268" y="263"/>
                  </a:cubicBezTo>
                  <a:cubicBezTo>
                    <a:pt x="275" y="267"/>
                    <a:pt x="279" y="276"/>
                    <a:pt x="277" y="284"/>
                  </a:cubicBezTo>
                  <a:cubicBezTo>
                    <a:pt x="276" y="298"/>
                    <a:pt x="277" y="308"/>
                    <a:pt x="282" y="314"/>
                  </a:cubicBezTo>
                  <a:cubicBezTo>
                    <a:pt x="282" y="314"/>
                    <a:pt x="283" y="315"/>
                    <a:pt x="283" y="316"/>
                  </a:cubicBezTo>
                  <a:cubicBezTo>
                    <a:pt x="285" y="316"/>
                    <a:pt x="286" y="317"/>
                    <a:pt x="287" y="318"/>
                  </a:cubicBezTo>
                  <a:cubicBezTo>
                    <a:pt x="287" y="318"/>
                    <a:pt x="287" y="318"/>
                    <a:pt x="287" y="318"/>
                  </a:cubicBezTo>
                  <a:cubicBezTo>
                    <a:pt x="294" y="323"/>
                    <a:pt x="304" y="324"/>
                    <a:pt x="311" y="325"/>
                  </a:cubicBezTo>
                  <a:cubicBezTo>
                    <a:pt x="320" y="325"/>
                    <a:pt x="328" y="331"/>
                    <a:pt x="329" y="340"/>
                  </a:cubicBezTo>
                  <a:cubicBezTo>
                    <a:pt x="332" y="353"/>
                    <a:pt x="323" y="364"/>
                    <a:pt x="311" y="364"/>
                  </a:cubicBezTo>
                  <a:cubicBezTo>
                    <a:pt x="311" y="364"/>
                    <a:pt x="311" y="364"/>
                    <a:pt x="311" y="364"/>
                  </a:cubicBezTo>
                  <a:cubicBezTo>
                    <a:pt x="296" y="364"/>
                    <a:pt x="284" y="361"/>
                    <a:pt x="274" y="356"/>
                  </a:cubicBezTo>
                  <a:cubicBezTo>
                    <a:pt x="274" y="356"/>
                    <a:pt x="274" y="356"/>
                    <a:pt x="274" y="356"/>
                  </a:cubicBezTo>
                  <a:cubicBezTo>
                    <a:pt x="225" y="385"/>
                    <a:pt x="208" y="441"/>
                    <a:pt x="211" y="473"/>
                  </a:cubicBezTo>
                  <a:cubicBezTo>
                    <a:pt x="212" y="480"/>
                    <a:pt x="225" y="524"/>
                    <a:pt x="238" y="538"/>
                  </a:cubicBezTo>
                  <a:cubicBezTo>
                    <a:pt x="238" y="538"/>
                    <a:pt x="239" y="538"/>
                    <a:pt x="239" y="538"/>
                  </a:cubicBezTo>
                  <a:cubicBezTo>
                    <a:pt x="350" y="538"/>
                    <a:pt x="350" y="538"/>
                    <a:pt x="350" y="538"/>
                  </a:cubicBezTo>
                  <a:cubicBezTo>
                    <a:pt x="350" y="538"/>
                    <a:pt x="350" y="538"/>
                    <a:pt x="350" y="538"/>
                  </a:cubicBezTo>
                  <a:cubicBezTo>
                    <a:pt x="350" y="0"/>
                    <a:pt x="350" y="0"/>
                    <a:pt x="350" y="0"/>
                  </a:cubicBezTo>
                  <a:cubicBezTo>
                    <a:pt x="350" y="0"/>
                    <a:pt x="350" y="0"/>
                    <a:pt x="35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11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8" name="object 8">
            <a:extLst>
              <a:ext uri="{FF2B5EF4-FFF2-40B4-BE49-F238E27FC236}">
                <a16:creationId xmlns:a16="http://schemas.microsoft.com/office/drawing/2014/main" id="{BA456CB5-A9F5-3647-B863-7D6023127E64}"/>
              </a:ext>
            </a:extLst>
          </p:cNvPr>
          <p:cNvSpPr txBox="1"/>
          <p:nvPr/>
        </p:nvSpPr>
        <p:spPr>
          <a:xfrm>
            <a:off x="6127361" y="1904094"/>
            <a:ext cx="1106137" cy="145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1050" b="1" dirty="0">
                <a:solidFill>
                  <a:schemeClr val="bg1"/>
                </a:solidFill>
                <a:cs typeface="Arial" panose="020B0604020202020204" pitchFamily="34" charset="0"/>
              </a:rPr>
              <a:t>Automated</a:t>
            </a:r>
          </a:p>
        </p:txBody>
      </p:sp>
      <p:sp>
        <p:nvSpPr>
          <p:cNvPr id="20" name="AutoShape 2">
            <a:extLst>
              <a:ext uri="{FF2B5EF4-FFF2-40B4-BE49-F238E27FC236}">
                <a16:creationId xmlns:a16="http://schemas.microsoft.com/office/drawing/2014/main" id="{36538692-DBC7-2041-B770-4135EEC902AF}"/>
              </a:ext>
            </a:extLst>
          </p:cNvPr>
          <p:cNvSpPr>
            <a:spLocks/>
          </p:cNvSpPr>
          <p:nvPr/>
        </p:nvSpPr>
        <p:spPr bwMode="auto">
          <a:xfrm>
            <a:off x="6407402" y="1209181"/>
            <a:ext cx="569285" cy="569275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txBody>
          <a:bodyPr lIns="0" tIns="0" rIns="0" bIns="0" anchor="ctr"/>
          <a:lstStyle/>
          <a:p>
            <a:pPr algn="ctr"/>
            <a:endParaRPr lang="en-US" sz="1050" dirty="0">
              <a:latin typeface="Roboto" panose="02000000000000000000" pitchFamily="2" charset="0"/>
              <a:ea typeface="Roboto" panose="02000000000000000000" pitchFamily="2" charset="0"/>
              <a:cs typeface="Titillium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0FF6DBF-F994-284E-9AFE-D1239540FDE7}"/>
              </a:ext>
            </a:extLst>
          </p:cNvPr>
          <p:cNvGrpSpPr/>
          <p:nvPr/>
        </p:nvGrpSpPr>
        <p:grpSpPr>
          <a:xfrm>
            <a:off x="6487851" y="1313481"/>
            <a:ext cx="418882" cy="411516"/>
            <a:chOff x="11990229" y="3332115"/>
            <a:chExt cx="1798174" cy="1766586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D441A80-966D-174A-968D-C9AF6A3D6D06}"/>
                </a:ext>
              </a:extLst>
            </p:cNvPr>
            <p:cNvSpPr/>
            <p:nvPr/>
          </p:nvSpPr>
          <p:spPr bwMode="auto">
            <a:xfrm rot="20700000">
              <a:off x="11990229" y="3466884"/>
              <a:ext cx="719942" cy="750099"/>
            </a:xfrm>
            <a:custGeom>
              <a:avLst/>
              <a:gdLst>
                <a:gd name="connsiteX0" fmla="*/ 2002978 w 4005957"/>
                <a:gd name="connsiteY0" fmla="*/ 893527 h 4173758"/>
                <a:gd name="connsiteX1" fmla="*/ 809626 w 4005957"/>
                <a:gd name="connsiteY1" fmla="*/ 2086879 h 4173758"/>
                <a:gd name="connsiteX2" fmla="*/ 2002978 w 4005957"/>
                <a:gd name="connsiteY2" fmla="*/ 3280231 h 4173758"/>
                <a:gd name="connsiteX3" fmla="*/ 3196330 w 4005957"/>
                <a:gd name="connsiteY3" fmla="*/ 2086879 h 4173758"/>
                <a:gd name="connsiteX4" fmla="*/ 2002978 w 4005957"/>
                <a:gd name="connsiteY4" fmla="*/ 893527 h 4173758"/>
                <a:gd name="connsiteX5" fmla="*/ 1601865 w 4005957"/>
                <a:gd name="connsiteY5" fmla="*/ 0 h 4173758"/>
                <a:gd name="connsiteX6" fmla="*/ 2381551 w 4005957"/>
                <a:gd name="connsiteY6" fmla="*/ 0 h 4173758"/>
                <a:gd name="connsiteX7" fmla="*/ 2588146 w 4005957"/>
                <a:gd name="connsiteY7" fmla="*/ 524153 h 4173758"/>
                <a:gd name="connsiteX8" fmla="*/ 2665930 w 4005957"/>
                <a:gd name="connsiteY8" fmla="*/ 552622 h 4173758"/>
                <a:gd name="connsiteX9" fmla="*/ 2885880 w 4005957"/>
                <a:gd name="connsiteY9" fmla="*/ 665222 h 4173758"/>
                <a:gd name="connsiteX10" fmla="*/ 3059508 w 4005957"/>
                <a:gd name="connsiteY10" fmla="*/ 788665 h 4173758"/>
                <a:gd name="connsiteX11" fmla="*/ 3614581 w 4005957"/>
                <a:gd name="connsiteY11" fmla="*/ 705826 h 4173758"/>
                <a:gd name="connsiteX12" fmla="*/ 4004424 w 4005957"/>
                <a:gd name="connsiteY12" fmla="*/ 1381054 h 4173758"/>
                <a:gd name="connsiteX13" fmla="*/ 3673200 w 4005957"/>
                <a:gd name="connsiteY13" fmla="*/ 1797637 h 4173758"/>
                <a:gd name="connsiteX14" fmla="*/ 3685345 w 4005957"/>
                <a:gd name="connsiteY14" fmla="*/ 1861059 h 4173758"/>
                <a:gd name="connsiteX15" fmla="*/ 3704947 w 4005957"/>
                <a:gd name="connsiteY15" fmla="*/ 2120135 h 4173758"/>
                <a:gd name="connsiteX16" fmla="*/ 3696164 w 4005957"/>
                <a:gd name="connsiteY16" fmla="*/ 2294073 h 4173758"/>
                <a:gd name="connsiteX17" fmla="*/ 3682207 w 4005957"/>
                <a:gd name="connsiteY17" fmla="*/ 2385523 h 4173758"/>
                <a:gd name="connsiteX18" fmla="*/ 4005957 w 4005957"/>
                <a:gd name="connsiteY18" fmla="*/ 2792705 h 4173758"/>
                <a:gd name="connsiteX19" fmla="*/ 3616114 w 4005957"/>
                <a:gd name="connsiteY19" fmla="*/ 3467933 h 4173758"/>
                <a:gd name="connsiteX20" fmla="*/ 3127514 w 4005957"/>
                <a:gd name="connsiteY20" fmla="*/ 3395015 h 4173758"/>
                <a:gd name="connsiteX21" fmla="*/ 3085868 w 4005957"/>
                <a:gd name="connsiteY21" fmla="*/ 3432865 h 4173758"/>
                <a:gd name="connsiteX22" fmla="*/ 2588675 w 4005957"/>
                <a:gd name="connsiteY22" fmla="*/ 3718109 h 4173758"/>
                <a:gd name="connsiteX23" fmla="*/ 2557204 w 4005957"/>
                <a:gd name="connsiteY23" fmla="*/ 3728108 h 4173758"/>
                <a:gd name="connsiteX24" fmla="*/ 2381551 w 4005957"/>
                <a:gd name="connsiteY24" fmla="*/ 4173758 h 4173758"/>
                <a:gd name="connsiteX25" fmla="*/ 1601865 w 4005957"/>
                <a:gd name="connsiteY25" fmla="*/ 4173758 h 4173758"/>
                <a:gd name="connsiteX26" fmla="*/ 1421847 w 4005957"/>
                <a:gd name="connsiteY26" fmla="*/ 3717034 h 4173758"/>
                <a:gd name="connsiteX27" fmla="*/ 1341561 w 4005957"/>
                <a:gd name="connsiteY27" fmla="*/ 3687648 h 4173758"/>
                <a:gd name="connsiteX28" fmla="*/ 921623 w 4005957"/>
                <a:gd name="connsiteY28" fmla="*/ 3432865 h 4173758"/>
                <a:gd name="connsiteX29" fmla="*/ 881451 w 4005957"/>
                <a:gd name="connsiteY29" fmla="*/ 3394566 h 4173758"/>
                <a:gd name="connsiteX30" fmla="*/ 389843 w 4005957"/>
                <a:gd name="connsiteY30" fmla="*/ 3467933 h 4173758"/>
                <a:gd name="connsiteX31" fmla="*/ 0 w 4005957"/>
                <a:gd name="connsiteY31" fmla="*/ 2792705 h 4173758"/>
                <a:gd name="connsiteX32" fmla="*/ 323431 w 4005957"/>
                <a:gd name="connsiteY32" fmla="*/ 2385925 h 4173758"/>
                <a:gd name="connsiteX33" fmla="*/ 322145 w 4005957"/>
                <a:gd name="connsiteY33" fmla="*/ 2379212 h 4173758"/>
                <a:gd name="connsiteX34" fmla="*/ 302543 w 4005957"/>
                <a:gd name="connsiteY34" fmla="*/ 2120135 h 4173758"/>
                <a:gd name="connsiteX35" fmla="*/ 322145 w 4005957"/>
                <a:gd name="connsiteY35" fmla="*/ 1861059 h 4173758"/>
                <a:gd name="connsiteX36" fmla="*/ 333993 w 4005957"/>
                <a:gd name="connsiteY36" fmla="*/ 1799191 h 4173758"/>
                <a:gd name="connsiteX37" fmla="*/ 1533 w 4005957"/>
                <a:gd name="connsiteY37" fmla="*/ 1381054 h 4173758"/>
                <a:gd name="connsiteX38" fmla="*/ 391376 w 4005957"/>
                <a:gd name="connsiteY38" fmla="*/ 705826 h 4173758"/>
                <a:gd name="connsiteX39" fmla="*/ 947716 w 4005957"/>
                <a:gd name="connsiteY39" fmla="*/ 788854 h 4173758"/>
                <a:gd name="connsiteX40" fmla="*/ 1121610 w 4005957"/>
                <a:gd name="connsiteY40" fmla="*/ 665222 h 4173758"/>
                <a:gd name="connsiteX41" fmla="*/ 1341561 w 4005957"/>
                <a:gd name="connsiteY41" fmla="*/ 552622 h 4173758"/>
                <a:gd name="connsiteX42" fmla="*/ 1391212 w 4005957"/>
                <a:gd name="connsiteY42" fmla="*/ 534449 h 417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005957" h="4173758">
                  <a:moveTo>
                    <a:pt x="2002978" y="893527"/>
                  </a:moveTo>
                  <a:cubicBezTo>
                    <a:pt x="1343908" y="893527"/>
                    <a:pt x="809626" y="1427809"/>
                    <a:pt x="809626" y="2086879"/>
                  </a:cubicBezTo>
                  <a:cubicBezTo>
                    <a:pt x="809626" y="2745949"/>
                    <a:pt x="1343908" y="3280231"/>
                    <a:pt x="2002978" y="3280231"/>
                  </a:cubicBezTo>
                  <a:cubicBezTo>
                    <a:pt x="2662048" y="3280231"/>
                    <a:pt x="3196330" y="2745949"/>
                    <a:pt x="3196330" y="2086879"/>
                  </a:cubicBezTo>
                  <a:cubicBezTo>
                    <a:pt x="3196330" y="1427809"/>
                    <a:pt x="2662048" y="893527"/>
                    <a:pt x="2002978" y="893527"/>
                  </a:cubicBezTo>
                  <a:close/>
                  <a:moveTo>
                    <a:pt x="1601865" y="0"/>
                  </a:moveTo>
                  <a:lnTo>
                    <a:pt x="2381551" y="0"/>
                  </a:lnTo>
                  <a:lnTo>
                    <a:pt x="2588146" y="524153"/>
                  </a:lnTo>
                  <a:lnTo>
                    <a:pt x="2665930" y="552622"/>
                  </a:lnTo>
                  <a:cubicBezTo>
                    <a:pt x="2742253" y="584904"/>
                    <a:pt x="2815730" y="622598"/>
                    <a:pt x="2885880" y="665222"/>
                  </a:cubicBezTo>
                  <a:lnTo>
                    <a:pt x="3059508" y="788665"/>
                  </a:lnTo>
                  <a:lnTo>
                    <a:pt x="3614581" y="705826"/>
                  </a:lnTo>
                  <a:lnTo>
                    <a:pt x="4004424" y="1381054"/>
                  </a:lnTo>
                  <a:lnTo>
                    <a:pt x="3673200" y="1797637"/>
                  </a:lnTo>
                  <a:lnTo>
                    <a:pt x="3685345" y="1861059"/>
                  </a:lnTo>
                  <a:cubicBezTo>
                    <a:pt x="3698253" y="1945534"/>
                    <a:pt x="3704947" y="2032053"/>
                    <a:pt x="3704947" y="2120135"/>
                  </a:cubicBezTo>
                  <a:cubicBezTo>
                    <a:pt x="3704947" y="2178857"/>
                    <a:pt x="3701972" y="2236884"/>
                    <a:pt x="3696164" y="2294073"/>
                  </a:cubicBezTo>
                  <a:lnTo>
                    <a:pt x="3682207" y="2385523"/>
                  </a:lnTo>
                  <a:lnTo>
                    <a:pt x="4005957" y="2792705"/>
                  </a:lnTo>
                  <a:lnTo>
                    <a:pt x="3616114" y="3467933"/>
                  </a:lnTo>
                  <a:lnTo>
                    <a:pt x="3127514" y="3395015"/>
                  </a:lnTo>
                  <a:lnTo>
                    <a:pt x="3085868" y="3432865"/>
                  </a:lnTo>
                  <a:cubicBezTo>
                    <a:pt x="2938834" y="3554208"/>
                    <a:pt x="2771066" y="3651326"/>
                    <a:pt x="2588675" y="3718109"/>
                  </a:cubicBezTo>
                  <a:lnTo>
                    <a:pt x="2557204" y="3728108"/>
                  </a:lnTo>
                  <a:lnTo>
                    <a:pt x="2381551" y="4173758"/>
                  </a:lnTo>
                  <a:lnTo>
                    <a:pt x="1601865" y="4173758"/>
                  </a:lnTo>
                  <a:lnTo>
                    <a:pt x="1421847" y="3717034"/>
                  </a:lnTo>
                  <a:lnTo>
                    <a:pt x="1341561" y="3687648"/>
                  </a:lnTo>
                  <a:cubicBezTo>
                    <a:pt x="1188914" y="3623084"/>
                    <a:pt x="1047652" y="3536874"/>
                    <a:pt x="921623" y="3432865"/>
                  </a:cubicBezTo>
                  <a:lnTo>
                    <a:pt x="881451" y="3394566"/>
                  </a:lnTo>
                  <a:lnTo>
                    <a:pt x="389843" y="3467933"/>
                  </a:lnTo>
                  <a:lnTo>
                    <a:pt x="0" y="2792705"/>
                  </a:lnTo>
                  <a:lnTo>
                    <a:pt x="323431" y="2385925"/>
                  </a:lnTo>
                  <a:lnTo>
                    <a:pt x="322145" y="2379212"/>
                  </a:lnTo>
                  <a:cubicBezTo>
                    <a:pt x="309238" y="2294737"/>
                    <a:pt x="302543" y="2208218"/>
                    <a:pt x="302543" y="2120135"/>
                  </a:cubicBezTo>
                  <a:cubicBezTo>
                    <a:pt x="302543" y="2032053"/>
                    <a:pt x="309238" y="1945534"/>
                    <a:pt x="322145" y="1861059"/>
                  </a:cubicBezTo>
                  <a:lnTo>
                    <a:pt x="333993" y="1799191"/>
                  </a:lnTo>
                  <a:lnTo>
                    <a:pt x="1533" y="1381054"/>
                  </a:lnTo>
                  <a:lnTo>
                    <a:pt x="391376" y="705826"/>
                  </a:lnTo>
                  <a:lnTo>
                    <a:pt x="947716" y="788854"/>
                  </a:lnTo>
                  <a:lnTo>
                    <a:pt x="1121610" y="665222"/>
                  </a:lnTo>
                  <a:cubicBezTo>
                    <a:pt x="1191760" y="622598"/>
                    <a:pt x="1265237" y="584904"/>
                    <a:pt x="1341561" y="552622"/>
                  </a:cubicBezTo>
                  <a:lnTo>
                    <a:pt x="1391212" y="5344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 sz="11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E88E4BF-0609-434D-9350-0F547AEBE733}"/>
                </a:ext>
              </a:extLst>
            </p:cNvPr>
            <p:cNvSpPr/>
            <p:nvPr/>
          </p:nvSpPr>
          <p:spPr bwMode="auto">
            <a:xfrm>
              <a:off x="12720485" y="3332115"/>
              <a:ext cx="1067918" cy="1112651"/>
            </a:xfrm>
            <a:custGeom>
              <a:avLst/>
              <a:gdLst>
                <a:gd name="connsiteX0" fmla="*/ 2002978 w 4005957"/>
                <a:gd name="connsiteY0" fmla="*/ 893527 h 4173758"/>
                <a:gd name="connsiteX1" fmla="*/ 809626 w 4005957"/>
                <a:gd name="connsiteY1" fmla="*/ 2086879 h 4173758"/>
                <a:gd name="connsiteX2" fmla="*/ 2002978 w 4005957"/>
                <a:gd name="connsiteY2" fmla="*/ 3280231 h 4173758"/>
                <a:gd name="connsiteX3" fmla="*/ 3196330 w 4005957"/>
                <a:gd name="connsiteY3" fmla="*/ 2086879 h 4173758"/>
                <a:gd name="connsiteX4" fmla="*/ 2002978 w 4005957"/>
                <a:gd name="connsiteY4" fmla="*/ 893527 h 4173758"/>
                <a:gd name="connsiteX5" fmla="*/ 1601865 w 4005957"/>
                <a:gd name="connsiteY5" fmla="*/ 0 h 4173758"/>
                <a:gd name="connsiteX6" fmla="*/ 2381551 w 4005957"/>
                <a:gd name="connsiteY6" fmla="*/ 0 h 4173758"/>
                <a:gd name="connsiteX7" fmla="*/ 2588146 w 4005957"/>
                <a:gd name="connsiteY7" fmla="*/ 524153 h 4173758"/>
                <a:gd name="connsiteX8" fmla="*/ 2665930 w 4005957"/>
                <a:gd name="connsiteY8" fmla="*/ 552622 h 4173758"/>
                <a:gd name="connsiteX9" fmla="*/ 2885880 w 4005957"/>
                <a:gd name="connsiteY9" fmla="*/ 665222 h 4173758"/>
                <a:gd name="connsiteX10" fmla="*/ 3059508 w 4005957"/>
                <a:gd name="connsiteY10" fmla="*/ 788665 h 4173758"/>
                <a:gd name="connsiteX11" fmla="*/ 3614581 w 4005957"/>
                <a:gd name="connsiteY11" fmla="*/ 705826 h 4173758"/>
                <a:gd name="connsiteX12" fmla="*/ 4004424 w 4005957"/>
                <a:gd name="connsiteY12" fmla="*/ 1381054 h 4173758"/>
                <a:gd name="connsiteX13" fmla="*/ 3673200 w 4005957"/>
                <a:gd name="connsiteY13" fmla="*/ 1797637 h 4173758"/>
                <a:gd name="connsiteX14" fmla="*/ 3685345 w 4005957"/>
                <a:gd name="connsiteY14" fmla="*/ 1861059 h 4173758"/>
                <a:gd name="connsiteX15" fmla="*/ 3704947 w 4005957"/>
                <a:gd name="connsiteY15" fmla="*/ 2120135 h 4173758"/>
                <a:gd name="connsiteX16" fmla="*/ 3696164 w 4005957"/>
                <a:gd name="connsiteY16" fmla="*/ 2294073 h 4173758"/>
                <a:gd name="connsiteX17" fmla="*/ 3682207 w 4005957"/>
                <a:gd name="connsiteY17" fmla="*/ 2385523 h 4173758"/>
                <a:gd name="connsiteX18" fmla="*/ 4005957 w 4005957"/>
                <a:gd name="connsiteY18" fmla="*/ 2792705 h 4173758"/>
                <a:gd name="connsiteX19" fmla="*/ 3616114 w 4005957"/>
                <a:gd name="connsiteY19" fmla="*/ 3467933 h 4173758"/>
                <a:gd name="connsiteX20" fmla="*/ 3127514 w 4005957"/>
                <a:gd name="connsiteY20" fmla="*/ 3395015 h 4173758"/>
                <a:gd name="connsiteX21" fmla="*/ 3085868 w 4005957"/>
                <a:gd name="connsiteY21" fmla="*/ 3432865 h 4173758"/>
                <a:gd name="connsiteX22" fmla="*/ 2588675 w 4005957"/>
                <a:gd name="connsiteY22" fmla="*/ 3718109 h 4173758"/>
                <a:gd name="connsiteX23" fmla="*/ 2557204 w 4005957"/>
                <a:gd name="connsiteY23" fmla="*/ 3728108 h 4173758"/>
                <a:gd name="connsiteX24" fmla="*/ 2381551 w 4005957"/>
                <a:gd name="connsiteY24" fmla="*/ 4173758 h 4173758"/>
                <a:gd name="connsiteX25" fmla="*/ 1601865 w 4005957"/>
                <a:gd name="connsiteY25" fmla="*/ 4173758 h 4173758"/>
                <a:gd name="connsiteX26" fmla="*/ 1421847 w 4005957"/>
                <a:gd name="connsiteY26" fmla="*/ 3717034 h 4173758"/>
                <a:gd name="connsiteX27" fmla="*/ 1341561 w 4005957"/>
                <a:gd name="connsiteY27" fmla="*/ 3687648 h 4173758"/>
                <a:gd name="connsiteX28" fmla="*/ 921623 w 4005957"/>
                <a:gd name="connsiteY28" fmla="*/ 3432865 h 4173758"/>
                <a:gd name="connsiteX29" fmla="*/ 881451 w 4005957"/>
                <a:gd name="connsiteY29" fmla="*/ 3394566 h 4173758"/>
                <a:gd name="connsiteX30" fmla="*/ 389843 w 4005957"/>
                <a:gd name="connsiteY30" fmla="*/ 3467933 h 4173758"/>
                <a:gd name="connsiteX31" fmla="*/ 0 w 4005957"/>
                <a:gd name="connsiteY31" fmla="*/ 2792705 h 4173758"/>
                <a:gd name="connsiteX32" fmla="*/ 323431 w 4005957"/>
                <a:gd name="connsiteY32" fmla="*/ 2385925 h 4173758"/>
                <a:gd name="connsiteX33" fmla="*/ 322145 w 4005957"/>
                <a:gd name="connsiteY33" fmla="*/ 2379212 h 4173758"/>
                <a:gd name="connsiteX34" fmla="*/ 302543 w 4005957"/>
                <a:gd name="connsiteY34" fmla="*/ 2120135 h 4173758"/>
                <a:gd name="connsiteX35" fmla="*/ 322145 w 4005957"/>
                <a:gd name="connsiteY35" fmla="*/ 1861059 h 4173758"/>
                <a:gd name="connsiteX36" fmla="*/ 333993 w 4005957"/>
                <a:gd name="connsiteY36" fmla="*/ 1799191 h 4173758"/>
                <a:gd name="connsiteX37" fmla="*/ 1533 w 4005957"/>
                <a:gd name="connsiteY37" fmla="*/ 1381054 h 4173758"/>
                <a:gd name="connsiteX38" fmla="*/ 391376 w 4005957"/>
                <a:gd name="connsiteY38" fmla="*/ 705826 h 4173758"/>
                <a:gd name="connsiteX39" fmla="*/ 947716 w 4005957"/>
                <a:gd name="connsiteY39" fmla="*/ 788854 h 4173758"/>
                <a:gd name="connsiteX40" fmla="*/ 1121610 w 4005957"/>
                <a:gd name="connsiteY40" fmla="*/ 665222 h 4173758"/>
                <a:gd name="connsiteX41" fmla="*/ 1341561 w 4005957"/>
                <a:gd name="connsiteY41" fmla="*/ 552622 h 4173758"/>
                <a:gd name="connsiteX42" fmla="*/ 1391212 w 4005957"/>
                <a:gd name="connsiteY42" fmla="*/ 534449 h 417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005957" h="4173758">
                  <a:moveTo>
                    <a:pt x="2002978" y="893527"/>
                  </a:moveTo>
                  <a:cubicBezTo>
                    <a:pt x="1343908" y="893527"/>
                    <a:pt x="809626" y="1427809"/>
                    <a:pt x="809626" y="2086879"/>
                  </a:cubicBezTo>
                  <a:cubicBezTo>
                    <a:pt x="809626" y="2745949"/>
                    <a:pt x="1343908" y="3280231"/>
                    <a:pt x="2002978" y="3280231"/>
                  </a:cubicBezTo>
                  <a:cubicBezTo>
                    <a:pt x="2662048" y="3280231"/>
                    <a:pt x="3196330" y="2745949"/>
                    <a:pt x="3196330" y="2086879"/>
                  </a:cubicBezTo>
                  <a:cubicBezTo>
                    <a:pt x="3196330" y="1427809"/>
                    <a:pt x="2662048" y="893527"/>
                    <a:pt x="2002978" y="893527"/>
                  </a:cubicBezTo>
                  <a:close/>
                  <a:moveTo>
                    <a:pt x="1601865" y="0"/>
                  </a:moveTo>
                  <a:lnTo>
                    <a:pt x="2381551" y="0"/>
                  </a:lnTo>
                  <a:lnTo>
                    <a:pt x="2588146" y="524153"/>
                  </a:lnTo>
                  <a:lnTo>
                    <a:pt x="2665930" y="552622"/>
                  </a:lnTo>
                  <a:cubicBezTo>
                    <a:pt x="2742253" y="584904"/>
                    <a:pt x="2815730" y="622598"/>
                    <a:pt x="2885880" y="665222"/>
                  </a:cubicBezTo>
                  <a:lnTo>
                    <a:pt x="3059508" y="788665"/>
                  </a:lnTo>
                  <a:lnTo>
                    <a:pt x="3614581" y="705826"/>
                  </a:lnTo>
                  <a:lnTo>
                    <a:pt x="4004424" y="1381054"/>
                  </a:lnTo>
                  <a:lnTo>
                    <a:pt x="3673200" y="1797637"/>
                  </a:lnTo>
                  <a:lnTo>
                    <a:pt x="3685345" y="1861059"/>
                  </a:lnTo>
                  <a:cubicBezTo>
                    <a:pt x="3698253" y="1945534"/>
                    <a:pt x="3704947" y="2032053"/>
                    <a:pt x="3704947" y="2120135"/>
                  </a:cubicBezTo>
                  <a:cubicBezTo>
                    <a:pt x="3704947" y="2178857"/>
                    <a:pt x="3701972" y="2236884"/>
                    <a:pt x="3696164" y="2294073"/>
                  </a:cubicBezTo>
                  <a:lnTo>
                    <a:pt x="3682207" y="2385523"/>
                  </a:lnTo>
                  <a:lnTo>
                    <a:pt x="4005957" y="2792705"/>
                  </a:lnTo>
                  <a:lnTo>
                    <a:pt x="3616114" y="3467933"/>
                  </a:lnTo>
                  <a:lnTo>
                    <a:pt x="3127514" y="3395015"/>
                  </a:lnTo>
                  <a:lnTo>
                    <a:pt x="3085868" y="3432865"/>
                  </a:lnTo>
                  <a:cubicBezTo>
                    <a:pt x="2938834" y="3554208"/>
                    <a:pt x="2771066" y="3651326"/>
                    <a:pt x="2588675" y="3718109"/>
                  </a:cubicBezTo>
                  <a:lnTo>
                    <a:pt x="2557204" y="3728108"/>
                  </a:lnTo>
                  <a:lnTo>
                    <a:pt x="2381551" y="4173758"/>
                  </a:lnTo>
                  <a:lnTo>
                    <a:pt x="1601865" y="4173758"/>
                  </a:lnTo>
                  <a:lnTo>
                    <a:pt x="1421847" y="3717034"/>
                  </a:lnTo>
                  <a:lnTo>
                    <a:pt x="1341561" y="3687648"/>
                  </a:lnTo>
                  <a:cubicBezTo>
                    <a:pt x="1188914" y="3623084"/>
                    <a:pt x="1047652" y="3536874"/>
                    <a:pt x="921623" y="3432865"/>
                  </a:cubicBezTo>
                  <a:lnTo>
                    <a:pt x="881451" y="3394566"/>
                  </a:lnTo>
                  <a:lnTo>
                    <a:pt x="389843" y="3467933"/>
                  </a:lnTo>
                  <a:lnTo>
                    <a:pt x="0" y="2792705"/>
                  </a:lnTo>
                  <a:lnTo>
                    <a:pt x="323431" y="2385925"/>
                  </a:lnTo>
                  <a:lnTo>
                    <a:pt x="322145" y="2379212"/>
                  </a:lnTo>
                  <a:cubicBezTo>
                    <a:pt x="309238" y="2294737"/>
                    <a:pt x="302543" y="2208218"/>
                    <a:pt x="302543" y="2120135"/>
                  </a:cubicBezTo>
                  <a:cubicBezTo>
                    <a:pt x="302543" y="2032053"/>
                    <a:pt x="309238" y="1945534"/>
                    <a:pt x="322145" y="1861059"/>
                  </a:cubicBezTo>
                  <a:lnTo>
                    <a:pt x="333993" y="1799191"/>
                  </a:lnTo>
                  <a:lnTo>
                    <a:pt x="1533" y="1381054"/>
                  </a:lnTo>
                  <a:lnTo>
                    <a:pt x="391376" y="705826"/>
                  </a:lnTo>
                  <a:lnTo>
                    <a:pt x="947716" y="788854"/>
                  </a:lnTo>
                  <a:lnTo>
                    <a:pt x="1121610" y="665222"/>
                  </a:lnTo>
                  <a:cubicBezTo>
                    <a:pt x="1191760" y="622598"/>
                    <a:pt x="1265237" y="584904"/>
                    <a:pt x="1341561" y="552622"/>
                  </a:cubicBezTo>
                  <a:lnTo>
                    <a:pt x="1391212" y="5344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 sz="11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4" name="Isosceles Triangle 34">
              <a:extLst>
                <a:ext uri="{FF2B5EF4-FFF2-40B4-BE49-F238E27FC236}">
                  <a16:creationId xmlns:a16="http://schemas.microsoft.com/office/drawing/2014/main" id="{7CB3E52A-D4B3-5147-B413-7FB7132BAE38}"/>
                </a:ext>
              </a:extLst>
            </p:cNvPr>
            <p:cNvSpPr/>
            <p:nvPr/>
          </p:nvSpPr>
          <p:spPr bwMode="auto">
            <a:xfrm rot="5400000">
              <a:off x="13103627" y="3718636"/>
              <a:ext cx="361536" cy="31166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 sz="11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7C1257D-D52D-BD47-BFE4-E7525FBD6F0F}"/>
                </a:ext>
              </a:extLst>
            </p:cNvPr>
            <p:cNvSpPr/>
            <p:nvPr/>
          </p:nvSpPr>
          <p:spPr bwMode="auto">
            <a:xfrm rot="20700000">
              <a:off x="12265537" y="4246193"/>
              <a:ext cx="818234" cy="852508"/>
            </a:xfrm>
            <a:custGeom>
              <a:avLst/>
              <a:gdLst>
                <a:gd name="connsiteX0" fmla="*/ 2002978 w 4005957"/>
                <a:gd name="connsiteY0" fmla="*/ 893527 h 4173758"/>
                <a:gd name="connsiteX1" fmla="*/ 809626 w 4005957"/>
                <a:gd name="connsiteY1" fmla="*/ 2086879 h 4173758"/>
                <a:gd name="connsiteX2" fmla="*/ 2002978 w 4005957"/>
                <a:gd name="connsiteY2" fmla="*/ 3280231 h 4173758"/>
                <a:gd name="connsiteX3" fmla="*/ 3196330 w 4005957"/>
                <a:gd name="connsiteY3" fmla="*/ 2086879 h 4173758"/>
                <a:gd name="connsiteX4" fmla="*/ 2002978 w 4005957"/>
                <a:gd name="connsiteY4" fmla="*/ 893527 h 4173758"/>
                <a:gd name="connsiteX5" fmla="*/ 1601865 w 4005957"/>
                <a:gd name="connsiteY5" fmla="*/ 0 h 4173758"/>
                <a:gd name="connsiteX6" fmla="*/ 2381551 w 4005957"/>
                <a:gd name="connsiteY6" fmla="*/ 0 h 4173758"/>
                <a:gd name="connsiteX7" fmla="*/ 2588146 w 4005957"/>
                <a:gd name="connsiteY7" fmla="*/ 524153 h 4173758"/>
                <a:gd name="connsiteX8" fmla="*/ 2665930 w 4005957"/>
                <a:gd name="connsiteY8" fmla="*/ 552622 h 4173758"/>
                <a:gd name="connsiteX9" fmla="*/ 2885880 w 4005957"/>
                <a:gd name="connsiteY9" fmla="*/ 665222 h 4173758"/>
                <a:gd name="connsiteX10" fmla="*/ 3059508 w 4005957"/>
                <a:gd name="connsiteY10" fmla="*/ 788665 h 4173758"/>
                <a:gd name="connsiteX11" fmla="*/ 3614581 w 4005957"/>
                <a:gd name="connsiteY11" fmla="*/ 705826 h 4173758"/>
                <a:gd name="connsiteX12" fmla="*/ 4004424 w 4005957"/>
                <a:gd name="connsiteY12" fmla="*/ 1381054 h 4173758"/>
                <a:gd name="connsiteX13" fmla="*/ 3673200 w 4005957"/>
                <a:gd name="connsiteY13" fmla="*/ 1797637 h 4173758"/>
                <a:gd name="connsiteX14" fmla="*/ 3685345 w 4005957"/>
                <a:gd name="connsiteY14" fmla="*/ 1861059 h 4173758"/>
                <a:gd name="connsiteX15" fmla="*/ 3704947 w 4005957"/>
                <a:gd name="connsiteY15" fmla="*/ 2120135 h 4173758"/>
                <a:gd name="connsiteX16" fmla="*/ 3696164 w 4005957"/>
                <a:gd name="connsiteY16" fmla="*/ 2294073 h 4173758"/>
                <a:gd name="connsiteX17" fmla="*/ 3682207 w 4005957"/>
                <a:gd name="connsiteY17" fmla="*/ 2385523 h 4173758"/>
                <a:gd name="connsiteX18" fmla="*/ 4005957 w 4005957"/>
                <a:gd name="connsiteY18" fmla="*/ 2792705 h 4173758"/>
                <a:gd name="connsiteX19" fmla="*/ 3616114 w 4005957"/>
                <a:gd name="connsiteY19" fmla="*/ 3467933 h 4173758"/>
                <a:gd name="connsiteX20" fmla="*/ 3127514 w 4005957"/>
                <a:gd name="connsiteY20" fmla="*/ 3395015 h 4173758"/>
                <a:gd name="connsiteX21" fmla="*/ 3085868 w 4005957"/>
                <a:gd name="connsiteY21" fmla="*/ 3432865 h 4173758"/>
                <a:gd name="connsiteX22" fmla="*/ 2588675 w 4005957"/>
                <a:gd name="connsiteY22" fmla="*/ 3718109 h 4173758"/>
                <a:gd name="connsiteX23" fmla="*/ 2557204 w 4005957"/>
                <a:gd name="connsiteY23" fmla="*/ 3728108 h 4173758"/>
                <a:gd name="connsiteX24" fmla="*/ 2381551 w 4005957"/>
                <a:gd name="connsiteY24" fmla="*/ 4173758 h 4173758"/>
                <a:gd name="connsiteX25" fmla="*/ 1601865 w 4005957"/>
                <a:gd name="connsiteY25" fmla="*/ 4173758 h 4173758"/>
                <a:gd name="connsiteX26" fmla="*/ 1421847 w 4005957"/>
                <a:gd name="connsiteY26" fmla="*/ 3717034 h 4173758"/>
                <a:gd name="connsiteX27" fmla="*/ 1341561 w 4005957"/>
                <a:gd name="connsiteY27" fmla="*/ 3687648 h 4173758"/>
                <a:gd name="connsiteX28" fmla="*/ 921623 w 4005957"/>
                <a:gd name="connsiteY28" fmla="*/ 3432865 h 4173758"/>
                <a:gd name="connsiteX29" fmla="*/ 881451 w 4005957"/>
                <a:gd name="connsiteY29" fmla="*/ 3394566 h 4173758"/>
                <a:gd name="connsiteX30" fmla="*/ 389843 w 4005957"/>
                <a:gd name="connsiteY30" fmla="*/ 3467933 h 4173758"/>
                <a:gd name="connsiteX31" fmla="*/ 0 w 4005957"/>
                <a:gd name="connsiteY31" fmla="*/ 2792705 h 4173758"/>
                <a:gd name="connsiteX32" fmla="*/ 323431 w 4005957"/>
                <a:gd name="connsiteY32" fmla="*/ 2385925 h 4173758"/>
                <a:gd name="connsiteX33" fmla="*/ 322145 w 4005957"/>
                <a:gd name="connsiteY33" fmla="*/ 2379212 h 4173758"/>
                <a:gd name="connsiteX34" fmla="*/ 302543 w 4005957"/>
                <a:gd name="connsiteY34" fmla="*/ 2120135 h 4173758"/>
                <a:gd name="connsiteX35" fmla="*/ 322145 w 4005957"/>
                <a:gd name="connsiteY35" fmla="*/ 1861059 h 4173758"/>
                <a:gd name="connsiteX36" fmla="*/ 333993 w 4005957"/>
                <a:gd name="connsiteY36" fmla="*/ 1799191 h 4173758"/>
                <a:gd name="connsiteX37" fmla="*/ 1533 w 4005957"/>
                <a:gd name="connsiteY37" fmla="*/ 1381054 h 4173758"/>
                <a:gd name="connsiteX38" fmla="*/ 391376 w 4005957"/>
                <a:gd name="connsiteY38" fmla="*/ 705826 h 4173758"/>
                <a:gd name="connsiteX39" fmla="*/ 947716 w 4005957"/>
                <a:gd name="connsiteY39" fmla="*/ 788854 h 4173758"/>
                <a:gd name="connsiteX40" fmla="*/ 1121610 w 4005957"/>
                <a:gd name="connsiteY40" fmla="*/ 665222 h 4173758"/>
                <a:gd name="connsiteX41" fmla="*/ 1341561 w 4005957"/>
                <a:gd name="connsiteY41" fmla="*/ 552622 h 4173758"/>
                <a:gd name="connsiteX42" fmla="*/ 1391212 w 4005957"/>
                <a:gd name="connsiteY42" fmla="*/ 534449 h 417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4005957" h="4173758">
                  <a:moveTo>
                    <a:pt x="2002978" y="893527"/>
                  </a:moveTo>
                  <a:cubicBezTo>
                    <a:pt x="1343908" y="893527"/>
                    <a:pt x="809626" y="1427809"/>
                    <a:pt x="809626" y="2086879"/>
                  </a:cubicBezTo>
                  <a:cubicBezTo>
                    <a:pt x="809626" y="2745949"/>
                    <a:pt x="1343908" y="3280231"/>
                    <a:pt x="2002978" y="3280231"/>
                  </a:cubicBezTo>
                  <a:cubicBezTo>
                    <a:pt x="2662048" y="3280231"/>
                    <a:pt x="3196330" y="2745949"/>
                    <a:pt x="3196330" y="2086879"/>
                  </a:cubicBezTo>
                  <a:cubicBezTo>
                    <a:pt x="3196330" y="1427809"/>
                    <a:pt x="2662048" y="893527"/>
                    <a:pt x="2002978" y="893527"/>
                  </a:cubicBezTo>
                  <a:close/>
                  <a:moveTo>
                    <a:pt x="1601865" y="0"/>
                  </a:moveTo>
                  <a:lnTo>
                    <a:pt x="2381551" y="0"/>
                  </a:lnTo>
                  <a:lnTo>
                    <a:pt x="2588146" y="524153"/>
                  </a:lnTo>
                  <a:lnTo>
                    <a:pt x="2665930" y="552622"/>
                  </a:lnTo>
                  <a:cubicBezTo>
                    <a:pt x="2742253" y="584904"/>
                    <a:pt x="2815730" y="622598"/>
                    <a:pt x="2885880" y="665222"/>
                  </a:cubicBezTo>
                  <a:lnTo>
                    <a:pt x="3059508" y="788665"/>
                  </a:lnTo>
                  <a:lnTo>
                    <a:pt x="3614581" y="705826"/>
                  </a:lnTo>
                  <a:lnTo>
                    <a:pt x="4004424" y="1381054"/>
                  </a:lnTo>
                  <a:lnTo>
                    <a:pt x="3673200" y="1797637"/>
                  </a:lnTo>
                  <a:lnTo>
                    <a:pt x="3685345" y="1861059"/>
                  </a:lnTo>
                  <a:cubicBezTo>
                    <a:pt x="3698253" y="1945534"/>
                    <a:pt x="3704947" y="2032053"/>
                    <a:pt x="3704947" y="2120135"/>
                  </a:cubicBezTo>
                  <a:cubicBezTo>
                    <a:pt x="3704947" y="2178857"/>
                    <a:pt x="3701972" y="2236884"/>
                    <a:pt x="3696164" y="2294073"/>
                  </a:cubicBezTo>
                  <a:lnTo>
                    <a:pt x="3682207" y="2385523"/>
                  </a:lnTo>
                  <a:lnTo>
                    <a:pt x="4005957" y="2792705"/>
                  </a:lnTo>
                  <a:lnTo>
                    <a:pt x="3616114" y="3467933"/>
                  </a:lnTo>
                  <a:lnTo>
                    <a:pt x="3127514" y="3395015"/>
                  </a:lnTo>
                  <a:lnTo>
                    <a:pt x="3085868" y="3432865"/>
                  </a:lnTo>
                  <a:cubicBezTo>
                    <a:pt x="2938834" y="3554208"/>
                    <a:pt x="2771066" y="3651326"/>
                    <a:pt x="2588675" y="3718109"/>
                  </a:cubicBezTo>
                  <a:lnTo>
                    <a:pt x="2557204" y="3728108"/>
                  </a:lnTo>
                  <a:lnTo>
                    <a:pt x="2381551" y="4173758"/>
                  </a:lnTo>
                  <a:lnTo>
                    <a:pt x="1601865" y="4173758"/>
                  </a:lnTo>
                  <a:lnTo>
                    <a:pt x="1421847" y="3717034"/>
                  </a:lnTo>
                  <a:lnTo>
                    <a:pt x="1341561" y="3687648"/>
                  </a:lnTo>
                  <a:cubicBezTo>
                    <a:pt x="1188914" y="3623084"/>
                    <a:pt x="1047652" y="3536874"/>
                    <a:pt x="921623" y="3432865"/>
                  </a:cubicBezTo>
                  <a:lnTo>
                    <a:pt x="881451" y="3394566"/>
                  </a:lnTo>
                  <a:lnTo>
                    <a:pt x="389843" y="3467933"/>
                  </a:lnTo>
                  <a:lnTo>
                    <a:pt x="0" y="2792705"/>
                  </a:lnTo>
                  <a:lnTo>
                    <a:pt x="323431" y="2385925"/>
                  </a:lnTo>
                  <a:lnTo>
                    <a:pt x="322145" y="2379212"/>
                  </a:lnTo>
                  <a:cubicBezTo>
                    <a:pt x="309238" y="2294737"/>
                    <a:pt x="302543" y="2208218"/>
                    <a:pt x="302543" y="2120135"/>
                  </a:cubicBezTo>
                  <a:cubicBezTo>
                    <a:pt x="302543" y="2032053"/>
                    <a:pt x="309238" y="1945534"/>
                    <a:pt x="322145" y="1861059"/>
                  </a:cubicBezTo>
                  <a:lnTo>
                    <a:pt x="333993" y="1799191"/>
                  </a:lnTo>
                  <a:lnTo>
                    <a:pt x="1533" y="1381054"/>
                  </a:lnTo>
                  <a:lnTo>
                    <a:pt x="391376" y="705826"/>
                  </a:lnTo>
                  <a:lnTo>
                    <a:pt x="947716" y="788854"/>
                  </a:lnTo>
                  <a:lnTo>
                    <a:pt x="1121610" y="665222"/>
                  </a:lnTo>
                  <a:cubicBezTo>
                    <a:pt x="1191760" y="622598"/>
                    <a:pt x="1265237" y="584904"/>
                    <a:pt x="1341561" y="552622"/>
                  </a:cubicBezTo>
                  <a:lnTo>
                    <a:pt x="1391212" y="5344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 sz="11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AFB7118-02B5-5D4B-B031-A3C5E64A1D2F}"/>
                </a:ext>
              </a:extLst>
            </p:cNvPr>
            <p:cNvSpPr/>
            <p:nvPr/>
          </p:nvSpPr>
          <p:spPr bwMode="auto">
            <a:xfrm>
              <a:off x="12560225" y="4565535"/>
              <a:ext cx="203200" cy="203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n-US" sz="1100"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08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bbon-16x9-2021">
  <a:themeElements>
    <a:clrScheme name="Ribbon">
      <a:dk1>
        <a:srgbClr val="4A4A4A"/>
      </a:dk1>
      <a:lt1>
        <a:srgbClr val="FFFFFF"/>
      </a:lt1>
      <a:dk2>
        <a:srgbClr val="808080"/>
      </a:dk2>
      <a:lt2>
        <a:srgbClr val="4EBFDA"/>
      </a:lt2>
      <a:accent1>
        <a:srgbClr val="4EBFDA"/>
      </a:accent1>
      <a:accent2>
        <a:srgbClr val="E90575"/>
      </a:accent2>
      <a:accent3>
        <a:srgbClr val="EFC063"/>
      </a:accent3>
      <a:accent4>
        <a:srgbClr val="8000B2"/>
      </a:accent4>
      <a:accent5>
        <a:srgbClr val="808080"/>
      </a:accent5>
      <a:accent6>
        <a:srgbClr val="B70071"/>
      </a:accent6>
      <a:hlink>
        <a:srgbClr val="005C9F"/>
      </a:hlink>
      <a:folHlink>
        <a:srgbClr val="8000B2"/>
      </a:folHlink>
    </a:clrScheme>
    <a:fontScheme name="Custom 4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bbon-Template-2021 [Read-Only]" id="{8E5D3712-DA7F-4F3E-99C9-44818EA95969}" vid="{D3B1696D-17D6-44F2-96FB-992FDA981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99B13D498C614196310A42191442FB" ma:contentTypeVersion="2" ma:contentTypeDescription="Create a new document." ma:contentTypeScope="" ma:versionID="faf2dc79ae59b985a8558b605248ff59">
  <xsd:schema xmlns:xsd="http://www.w3.org/2001/XMLSchema" xmlns:xs="http://www.w3.org/2001/XMLSchema" xmlns:p="http://schemas.microsoft.com/office/2006/metadata/properties" xmlns:ns2="ddf7edee-cc3f-4ddb-8ef7-4e8cde7f38d3" targetNamespace="http://schemas.microsoft.com/office/2006/metadata/properties" ma:root="true" ma:fieldsID="7fba23149423a81e95ef689d0535a6cf" ns2:_="">
    <xsd:import namespace="ddf7edee-cc3f-4ddb-8ef7-4e8cde7f38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7edee-cc3f-4ddb-8ef7-4e8cde7f38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95859E-44DB-43A9-8A60-5E90DE11DD56}">
  <ds:schemaRefs>
    <ds:schemaRef ds:uri="ddf7edee-cc3f-4ddb-8ef7-4e8cde7f38d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BA95B6A-6366-4BD6-AFD7-62FB094C20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33527B-D37F-42E6-8696-A57A21756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df7edee-cc3f-4ddb-8ef7-4e8cde7f38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Ribbon-Template-2021</Template>
  <TotalTime>6609</TotalTime>
  <Words>1305</Words>
  <Application>Microsoft Office PowerPoint</Application>
  <PresentationFormat>On-screen Show (16:9)</PresentationFormat>
  <Paragraphs>213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Roboto</vt:lpstr>
      <vt:lpstr>Titillium</vt:lpstr>
      <vt:lpstr>Verlag Book</vt:lpstr>
      <vt:lpstr>Ribbon-16x9-2021</vt:lpstr>
      <vt:lpstr>Lights out for SDH</vt:lpstr>
      <vt:lpstr>PowerPoint Presentation</vt:lpstr>
      <vt:lpstr>A Brief History of Time SDH</vt:lpstr>
      <vt:lpstr>What SDH Users Want?</vt:lpstr>
      <vt:lpstr>What Could Possibly Go Wrong?</vt:lpstr>
      <vt:lpstr>PowerPoint Presentation</vt:lpstr>
      <vt:lpstr>SDH Support in IP Networks</vt:lpstr>
      <vt:lpstr>The Next Level - Smart CES SFP</vt:lpstr>
      <vt:lpstr>The World Has Moved to IP and IP Has Evolved…</vt:lpstr>
      <vt:lpstr>TDM to IP – Use Case </vt:lpstr>
      <vt:lpstr>PowerPoint Presentation</vt:lpstr>
      <vt:lpstr>The Incredible Shrinking Element</vt:lpstr>
      <vt:lpstr>Support For New Services In One Platform</vt:lpstr>
      <vt:lpstr>PowerPoint Presentation</vt:lpstr>
      <vt:lpstr>Why are some operators still buying new SDH? </vt:lpstr>
      <vt:lpstr>PowerPoint Presentation</vt:lpstr>
      <vt:lpstr>Migration Options</vt:lpstr>
      <vt:lpstr>Is Mass Migration the Only Option…..?</vt:lpstr>
      <vt:lpstr>SDH-to-IP Migration Benefits</vt:lpstr>
      <vt:lpstr>PowerPoint Presentation</vt:lpstr>
      <vt:lpstr>Summary</vt:lpstr>
      <vt:lpstr>PowerPoint Presentation</vt:lpstr>
    </vt:vector>
  </TitlesOfParts>
  <Company>ECI Telecom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Thorley</dc:creator>
  <cp:lastModifiedBy>David Stokes</cp:lastModifiedBy>
  <cp:revision>51</cp:revision>
  <cp:lastPrinted>2016-05-24T19:19:43Z</cp:lastPrinted>
  <dcterms:created xsi:type="dcterms:W3CDTF">2021-05-04T08:02:50Z</dcterms:created>
  <dcterms:modified xsi:type="dcterms:W3CDTF">2021-07-06T09:14:28Z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0x0101009499B13D498C614196310A42191442FB</vt:lpwstr>
  </property>
  <property fmtid="{D5CDD505-2E9C-101B-9397-08002B2CF9AE}" pid="3" name="AuthorIds_UIVersion_6656">
    <vt:lpwstr>574</vt:lpwstr>
  </property>
</Properties>
</file>